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0"/>
  </p:notesMasterIdLst>
  <p:handoutMasterIdLst>
    <p:handoutMasterId r:id="rId21"/>
  </p:handoutMasterIdLst>
  <p:sldIdLst>
    <p:sldId id="284" r:id="rId3"/>
    <p:sldId id="272" r:id="rId4"/>
    <p:sldId id="297" r:id="rId5"/>
    <p:sldId id="271" r:id="rId6"/>
    <p:sldId id="314" r:id="rId7"/>
    <p:sldId id="315" r:id="rId8"/>
    <p:sldId id="298" r:id="rId9"/>
    <p:sldId id="307" r:id="rId10"/>
    <p:sldId id="310" r:id="rId11"/>
    <p:sldId id="299" r:id="rId12"/>
    <p:sldId id="308" r:id="rId13"/>
    <p:sldId id="309" r:id="rId14"/>
    <p:sldId id="313" r:id="rId15"/>
    <p:sldId id="311" r:id="rId16"/>
    <p:sldId id="312" r:id="rId17"/>
    <p:sldId id="280" r:id="rId18"/>
    <p:sldId id="282" r:id="rId19"/>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89"/>
    <a:srgbClr val="263B92"/>
    <a:srgbClr val="FFFFFF"/>
    <a:srgbClr val="83C6FC"/>
    <a:srgbClr val="001596"/>
    <a:srgbClr val="66AEF7"/>
    <a:srgbClr val="021689"/>
    <a:srgbClr val="263C92"/>
    <a:srgbClr val="243B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3"/>
    <p:restoredTop sz="94013"/>
  </p:normalViewPr>
  <p:slideViewPr>
    <p:cSldViewPr snapToGrid="0" snapToObjects="1" showGuides="1">
      <p:cViewPr varScale="1">
        <p:scale>
          <a:sx n="82" d="100"/>
          <a:sy n="82" d="100"/>
        </p:scale>
        <p:origin x="667" y="72"/>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05BD8D77-D499-0D40-83F7-16E95A5FAA27}" type="datetimeFigureOut">
              <a:rPr lang="en-US" smtClean="0"/>
              <a:t>10/16/2023</a:t>
            </a:fld>
            <a:endParaRPr lang="en-US"/>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80374525-0851-6445-A524-10D253C1F839}" type="slidenum">
              <a:rPr lang="en-US" smtClean="0"/>
              <a:t>‹#›</a:t>
            </a:fld>
            <a:endParaRPr lang="en-US"/>
          </a:p>
        </p:txBody>
      </p:sp>
    </p:spTree>
    <p:extLst>
      <p:ext uri="{BB962C8B-B14F-4D97-AF65-F5344CB8AC3E}">
        <p14:creationId xmlns:p14="http://schemas.microsoft.com/office/powerpoint/2010/main" val="2341951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742070B-9241-8D48-B714-6F61117042CF}" type="datetimeFigureOut">
              <a:rPr lang="en-US" smtClean="0"/>
              <a:t>10/16/2023</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CF30FA3B-EE25-A545-8C8F-F31B5B13603C}" type="slidenum">
              <a:rPr lang="en-US" smtClean="0"/>
              <a:t>‹#›</a:t>
            </a:fld>
            <a:endParaRPr lang="en-US"/>
          </a:p>
        </p:txBody>
      </p:sp>
    </p:spTree>
    <p:extLst>
      <p:ext uri="{BB962C8B-B14F-4D97-AF65-F5344CB8AC3E}">
        <p14:creationId xmlns:p14="http://schemas.microsoft.com/office/powerpoint/2010/main" val="1637638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8A9FBF-02D2-42B7-BC1A-46B9FB1E0DA5}"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1655985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43899A-97A8-4725-ADB4-7641B6C6B351}"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208569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C49798-63FF-4703-8F4D-BF4582AA1485}"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889538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CB5477-23DC-4D54-9F95-F1B7304C441F}"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853342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5CB0BD-DC63-4DE5-86D7-38C63D8F1076}" type="datetime1">
              <a:rPr lang="en-US" smtClean="0"/>
              <a:t>10/16/2023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074943" y="6356350"/>
            <a:ext cx="2743200" cy="365125"/>
          </a:xfrm>
        </p:spPr>
        <p:txBody>
          <a:bodyPr/>
          <a:lstStyle/>
          <a:p>
            <a:fld id="{E1677870-B1B2-9A41-BD15-643C4E2E1B1B}" type="slidenum">
              <a:rPr lang="en-US" smtClean="0"/>
              <a:t>‹#›</a:t>
            </a:fld>
            <a:endParaRPr lang="en-US"/>
          </a:p>
        </p:txBody>
      </p:sp>
      <p:pic>
        <p:nvPicPr>
          <p:cNvPr id="7" name="Graphic 13">
            <a:extLst>
              <a:ext uri="{FF2B5EF4-FFF2-40B4-BE49-F238E27FC236}">
                <a16:creationId xmlns:a16="http://schemas.microsoft.com/office/drawing/2014/main" id="{608B0327-7718-4DAA-BFC1-6381E679DF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flipV="1">
            <a:off x="2392003" y="4032030"/>
            <a:ext cx="442302" cy="5226307"/>
          </a:xfrm>
          <a:prstGeom prst="rect">
            <a:avLst/>
          </a:prstGeom>
        </p:spPr>
      </p:pic>
      <p:cxnSp>
        <p:nvCxnSpPr>
          <p:cNvPr id="8" name="Straight Connector 7">
            <a:extLst>
              <a:ext uri="{FF2B5EF4-FFF2-40B4-BE49-F238E27FC236}">
                <a16:creationId xmlns:a16="http://schemas.microsoft.com/office/drawing/2014/main" id="{8A9371F5-7922-4329-B37D-AC0EA40E5B62}"/>
              </a:ext>
            </a:extLst>
          </p:cNvPr>
          <p:cNvCxnSpPr/>
          <p:nvPr userDrawn="1"/>
        </p:nvCxnSpPr>
        <p:spPr>
          <a:xfrm>
            <a:off x="838200" y="1158875"/>
            <a:ext cx="890016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1" y="115847"/>
            <a:ext cx="7985760" cy="1019776"/>
          </a:xfrm>
        </p:spPr>
        <p:txBody>
          <a:bodyPr>
            <a:normAutofit/>
          </a:bodyPr>
          <a:lstStyle>
            <a:lvl1pPr>
              <a:defRPr sz="3200">
                <a:solidFill>
                  <a:schemeClr val="tx1">
                    <a:lumMod val="75000"/>
                    <a:lumOff val="25000"/>
                  </a:schemeClr>
                </a:solidFill>
                <a:latin typeface="Arial" charset="0"/>
                <a:ea typeface="Arial" charset="0"/>
                <a:cs typeface="Arial" charset="0"/>
              </a:defRPr>
            </a:lvl1pPr>
          </a:lstStyle>
          <a:p>
            <a:r>
              <a:rPr lang="en-US" dirty="0"/>
              <a:t>Click to edit Master title style</a:t>
            </a:r>
            <a:endParaRPr lang="id-ID" dirty="0"/>
          </a:p>
        </p:txBody>
      </p:sp>
      <p:sp>
        <p:nvSpPr>
          <p:cNvPr id="10" name="Content Placeholder 2"/>
          <p:cNvSpPr>
            <a:spLocks noGrp="1"/>
          </p:cNvSpPr>
          <p:nvPr>
            <p:ph idx="1"/>
          </p:nvPr>
        </p:nvSpPr>
        <p:spPr>
          <a:xfrm>
            <a:off x="838201" y="1249923"/>
            <a:ext cx="10980420" cy="4992127"/>
          </a:xfrm>
        </p:spPr>
        <p:txBody>
          <a:bodyPr>
            <a:normAutofit/>
          </a:bodyPr>
          <a:lstStyle>
            <a:lvl1pPr>
              <a:defRPr sz="2800">
                <a:solidFill>
                  <a:schemeClr val="tx1">
                    <a:lumMod val="75000"/>
                    <a:lumOff val="25000"/>
                  </a:schemeClr>
                </a:solidFill>
                <a:latin typeface="Arial" charset="0"/>
                <a:ea typeface="Arial" charset="0"/>
                <a:cs typeface="Arial" charset="0"/>
              </a:defRPr>
            </a:lvl1pPr>
            <a:lvl2pPr>
              <a:defRPr sz="2400">
                <a:solidFill>
                  <a:schemeClr val="tx1">
                    <a:lumMod val="75000"/>
                    <a:lumOff val="25000"/>
                  </a:schemeClr>
                </a:solidFill>
                <a:latin typeface="Arial" charset="0"/>
                <a:ea typeface="Arial" charset="0"/>
                <a:cs typeface="Arial" charset="0"/>
              </a:defRPr>
            </a:lvl2pPr>
            <a:lvl3pPr>
              <a:defRPr sz="2000">
                <a:solidFill>
                  <a:schemeClr val="tx1">
                    <a:lumMod val="75000"/>
                    <a:lumOff val="25000"/>
                  </a:schemeClr>
                </a:solidFill>
                <a:latin typeface="Arial" charset="0"/>
                <a:ea typeface="Arial" charset="0"/>
                <a:cs typeface="Arial" charset="0"/>
              </a:defRPr>
            </a:lvl3pPr>
            <a:lvl4pPr>
              <a:defRPr sz="1800">
                <a:solidFill>
                  <a:schemeClr val="tx1">
                    <a:lumMod val="75000"/>
                    <a:lumOff val="25000"/>
                  </a:schemeClr>
                </a:solidFill>
                <a:latin typeface="Arial" charset="0"/>
                <a:ea typeface="Arial" charset="0"/>
                <a:cs typeface="Arial" charset="0"/>
              </a:defRPr>
            </a:lvl4pPr>
            <a:lvl5pPr>
              <a:defRPr sz="1800">
                <a:solidFill>
                  <a:schemeClr val="tx1">
                    <a:lumMod val="75000"/>
                    <a:lumOff val="2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pic>
        <p:nvPicPr>
          <p:cNvPr id="12" name="Content Placeholder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861FCE-0192-47F1-9EDC-35425E48672B}"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31185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1B3C21-A0BA-4991-BAFE-BCD588DA3D2A}"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16649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01441B-264C-4D58-993E-E06D08CBEE14}"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2029766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F80D21-B4D5-4699-85D4-5D9791B591A5}"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506639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63BB37-A682-4597-9AD5-9290D3398455}"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11220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3BED1-5B88-4FFB-9874-3C088A209A77}"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213772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51B597-865F-40BA-A5D2-11D319BF0DD2}"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074943" y="6356350"/>
            <a:ext cx="2743200" cy="365125"/>
          </a:xfrm>
        </p:spPr>
        <p:txBody>
          <a:bodyPr/>
          <a:lstStyle/>
          <a:p>
            <a:fld id="{E1677870-B1B2-9A41-BD15-643C4E2E1B1B}" type="slidenum">
              <a:rPr lang="en-US" smtClean="0"/>
              <a:t>‹#›</a:t>
            </a:fld>
            <a:endParaRPr lang="en-US"/>
          </a:p>
        </p:txBody>
      </p:sp>
      <p:sp>
        <p:nvSpPr>
          <p:cNvPr id="9" name="Title 1"/>
          <p:cNvSpPr>
            <a:spLocks noGrp="1"/>
          </p:cNvSpPr>
          <p:nvPr>
            <p:ph type="title"/>
          </p:nvPr>
        </p:nvSpPr>
        <p:spPr>
          <a:xfrm>
            <a:off x="838201" y="115847"/>
            <a:ext cx="7985760" cy="1019776"/>
          </a:xfrm>
        </p:spPr>
        <p:txBody>
          <a:bodyPr>
            <a:normAutofit/>
          </a:bodyPr>
          <a:lstStyle>
            <a:lvl1pPr>
              <a:defRPr sz="3200">
                <a:solidFill>
                  <a:schemeClr val="tx1">
                    <a:lumMod val="75000"/>
                    <a:lumOff val="25000"/>
                  </a:schemeClr>
                </a:solidFill>
                <a:latin typeface="Arial" charset="0"/>
                <a:ea typeface="Arial" charset="0"/>
                <a:cs typeface="Arial" charset="0"/>
              </a:defRPr>
            </a:lvl1pPr>
          </a:lstStyle>
          <a:p>
            <a:r>
              <a:rPr lang="en-US" dirty="0"/>
              <a:t>Click to edit Master title style</a:t>
            </a:r>
            <a:endParaRPr lang="id-ID" dirty="0"/>
          </a:p>
        </p:txBody>
      </p:sp>
      <p:sp>
        <p:nvSpPr>
          <p:cNvPr id="10" name="Content Placeholder 2"/>
          <p:cNvSpPr>
            <a:spLocks noGrp="1"/>
          </p:cNvSpPr>
          <p:nvPr>
            <p:ph idx="1"/>
          </p:nvPr>
        </p:nvSpPr>
        <p:spPr>
          <a:xfrm>
            <a:off x="838201" y="1249923"/>
            <a:ext cx="10980420" cy="4992127"/>
          </a:xfrm>
        </p:spPr>
        <p:txBody>
          <a:bodyPr>
            <a:normAutofit/>
          </a:bodyPr>
          <a:lstStyle>
            <a:lvl1pPr>
              <a:defRPr sz="2800">
                <a:solidFill>
                  <a:schemeClr val="tx1">
                    <a:lumMod val="75000"/>
                    <a:lumOff val="25000"/>
                  </a:schemeClr>
                </a:solidFill>
                <a:latin typeface="Arial" charset="0"/>
                <a:ea typeface="Arial" charset="0"/>
                <a:cs typeface="Arial" charset="0"/>
              </a:defRPr>
            </a:lvl1pPr>
            <a:lvl2pPr>
              <a:defRPr sz="2400">
                <a:solidFill>
                  <a:schemeClr val="tx1">
                    <a:lumMod val="75000"/>
                    <a:lumOff val="25000"/>
                  </a:schemeClr>
                </a:solidFill>
                <a:latin typeface="Arial" charset="0"/>
                <a:ea typeface="Arial" charset="0"/>
                <a:cs typeface="Arial" charset="0"/>
              </a:defRPr>
            </a:lvl2pPr>
            <a:lvl3pPr>
              <a:defRPr sz="2000">
                <a:solidFill>
                  <a:schemeClr val="tx1">
                    <a:lumMod val="75000"/>
                    <a:lumOff val="25000"/>
                  </a:schemeClr>
                </a:solidFill>
                <a:latin typeface="Arial" charset="0"/>
                <a:ea typeface="Arial" charset="0"/>
                <a:cs typeface="Arial" charset="0"/>
              </a:defRPr>
            </a:lvl3pPr>
            <a:lvl4pPr>
              <a:defRPr sz="1800">
                <a:solidFill>
                  <a:schemeClr val="tx1">
                    <a:lumMod val="75000"/>
                    <a:lumOff val="25000"/>
                  </a:schemeClr>
                </a:solidFill>
                <a:latin typeface="Arial" charset="0"/>
                <a:ea typeface="Arial" charset="0"/>
                <a:cs typeface="Arial" charset="0"/>
              </a:defRPr>
            </a:lvl4pPr>
            <a:lvl5pPr>
              <a:defRPr sz="1800">
                <a:solidFill>
                  <a:schemeClr val="tx1">
                    <a:lumMod val="75000"/>
                    <a:lumOff val="25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768267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344A5D-BE02-427A-89B0-CAAD21910B4F}"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933379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8CA29B-DC61-4BFE-8B6A-08C07D8C21AB}"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2083690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BA5719-FC4D-4452-8AA3-B00BF832AAA4}"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1FB10-81A5-E645-AF12-4F93AF5E99D2}" type="slidenum">
              <a:rPr lang="en-US" smtClean="0"/>
              <a:t>‹#›</a:t>
            </a:fld>
            <a:endParaRPr lang="en-US"/>
          </a:p>
        </p:txBody>
      </p:sp>
    </p:spTree>
    <p:extLst>
      <p:ext uri="{BB962C8B-B14F-4D97-AF65-F5344CB8AC3E}">
        <p14:creationId xmlns:p14="http://schemas.microsoft.com/office/powerpoint/2010/main" val="156747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3686B6-7D83-4A5C-95AA-380109982BCD}" type="datetime1">
              <a:rPr lang="en-US" smtClean="0"/>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159390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683DF3-B47D-45F4-9BA3-ADAAE75A9E51}"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981716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B00378-CFB9-4B6A-919D-0593C1512FDA}" type="datetime1">
              <a:rPr lang="en-US" smtClean="0"/>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58643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BCDFFB-4946-4289-9D26-2C82E1E8A9FC}" type="datetime1">
              <a:rPr lang="en-US" smtClean="0"/>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148680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F9A250-A6BD-4180-9575-7380963FEDA9}" type="datetime1">
              <a:rPr lang="en-US" smtClean="0"/>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673465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67237-C902-40D4-A477-E0738B7F7F35}"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169990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E6308A-CB06-4032-9035-C324174106D6}" type="datetime1">
              <a:rPr lang="en-US" smtClean="0"/>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677870-B1B2-9A41-BD15-643C4E2E1B1B}" type="slidenum">
              <a:rPr lang="en-US" smtClean="0"/>
              <a:t>‹#›</a:t>
            </a:fld>
            <a:endParaRPr lang="en-US"/>
          </a:p>
        </p:txBody>
      </p:sp>
    </p:spTree>
    <p:extLst>
      <p:ext uri="{BB962C8B-B14F-4D97-AF65-F5344CB8AC3E}">
        <p14:creationId xmlns:p14="http://schemas.microsoft.com/office/powerpoint/2010/main" val="19945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9EF5-428B-4B32-8399-32A8196F21B6}" type="datetime1">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677870-B1B2-9A41-BD15-643C4E2E1B1B}" type="slidenum">
              <a:rPr lang="en-US" smtClean="0"/>
              <a:t>‹#›</a:t>
            </a:fld>
            <a:endParaRPr lang="en-US"/>
          </a:p>
        </p:txBody>
      </p:sp>
    </p:spTree>
    <p:extLst>
      <p:ext uri="{BB962C8B-B14F-4D97-AF65-F5344CB8AC3E}">
        <p14:creationId xmlns:p14="http://schemas.microsoft.com/office/powerpoint/2010/main" val="1436141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0E6E2E-9242-4F29-AFC7-C408622007CE}" type="datetime1">
              <a:rPr lang="en-US" smtClean="0"/>
              <a:t>10/16/2023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1FB10-81A5-E645-AF12-4F93AF5E99D2}" type="slidenum">
              <a:rPr lang="en-US" smtClean="0"/>
              <a:t>‹#›</a:t>
            </a:fld>
            <a:endParaRPr lang="en-US"/>
          </a:p>
        </p:txBody>
      </p:sp>
    </p:spTree>
    <p:extLst>
      <p:ext uri="{BB962C8B-B14F-4D97-AF65-F5344CB8AC3E}">
        <p14:creationId xmlns:p14="http://schemas.microsoft.com/office/powerpoint/2010/main" val="676799871"/>
      </p:ext>
    </p:extLst>
  </p:cSld>
  <p:clrMap bg1="lt1" tx1="dk1" bg2="lt2" tx2="dk2" accent1="accent1" accent2="accent2" accent3="accent3" accent4="accent4" accent5="accent5" accent6="accent6" hlink="hlink" folHlink="folHlink"/>
  <p:sldLayoutIdLst>
    <p:sldLayoutId id="2147483662" r:id="rId1"/>
    <p:sldLayoutId id="214748367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79939" y="2588441"/>
            <a:ext cx="8017101" cy="1568948"/>
          </a:xfrm>
        </p:spPr>
        <p:txBody>
          <a:bodyPr anchor="t">
            <a:noAutofit/>
          </a:bodyPr>
          <a:lstStyle/>
          <a:p>
            <a:pPr algn="l">
              <a:lnSpc>
                <a:spcPct val="100000"/>
              </a:lnSpc>
            </a:pPr>
            <a:r>
              <a:rPr lang="en-ID" sz="2200" b="1" i="1">
                <a:solidFill>
                  <a:srgbClr val="263C92"/>
                </a:solidFill>
                <a:latin typeface="Tahoma" panose="020B0604030504040204" pitchFamily="34" charset="0"/>
                <a:ea typeface="Tahoma" panose="020B0604030504040204" pitchFamily="34" charset="0"/>
                <a:cs typeface="Tahoma" panose="020B0604030504040204" pitchFamily="34" charset="0"/>
              </a:rPr>
              <a:t>Fish Disease Detection Using Image </a:t>
            </a:r>
            <a:br>
              <a:rPr lang="en-ID" sz="2200" b="1" i="1">
                <a:solidFill>
                  <a:srgbClr val="263C92"/>
                </a:solidFill>
                <a:latin typeface="Tahoma" panose="020B0604030504040204" pitchFamily="34" charset="0"/>
                <a:ea typeface="Tahoma" panose="020B0604030504040204" pitchFamily="34" charset="0"/>
                <a:cs typeface="Tahoma" panose="020B0604030504040204" pitchFamily="34" charset="0"/>
              </a:rPr>
            </a:br>
            <a:r>
              <a:rPr lang="en-ID" sz="2200" b="1" i="1">
                <a:solidFill>
                  <a:srgbClr val="263C92"/>
                </a:solidFill>
                <a:latin typeface="Tahoma" panose="020B0604030504040204" pitchFamily="34" charset="0"/>
                <a:ea typeface="Tahoma" panose="020B0604030504040204" pitchFamily="34" charset="0"/>
                <a:cs typeface="Tahoma" panose="020B0604030504040204" pitchFamily="34" charset="0"/>
              </a:rPr>
              <a:t>Based Machine Learning Technique in Aquaculture </a:t>
            </a:r>
            <a:br>
              <a:rPr lang="en-ID" sz="2200" b="1">
                <a:solidFill>
                  <a:srgbClr val="263C92"/>
                </a:solidFill>
                <a:latin typeface="Tahoma" panose="020B0604030504040204" pitchFamily="34" charset="0"/>
                <a:ea typeface="Tahoma" panose="020B0604030504040204" pitchFamily="34" charset="0"/>
                <a:cs typeface="Tahoma" panose="020B0604030504040204" pitchFamily="34" charset="0"/>
              </a:rPr>
            </a:br>
            <a:r>
              <a:rPr lang="en-ID" sz="1100" b="1">
                <a:latin typeface="Tahoma" panose="020B0604030504040204" pitchFamily="34" charset="0"/>
                <a:ea typeface="Tahoma" panose="020B0604030504040204" pitchFamily="34" charset="0"/>
                <a:cs typeface="Tahoma" panose="020B0604030504040204" pitchFamily="34" charset="0"/>
              </a:rPr>
              <a:t>(DOI：https://doi.org/10.1016/j.jksuci.2021.05.003)</a:t>
            </a:r>
            <a:br>
              <a:rPr lang="en-ID" sz="2200" b="1">
                <a:solidFill>
                  <a:srgbClr val="263C92"/>
                </a:solidFill>
                <a:latin typeface="Tahoma" panose="020B0604030504040204" pitchFamily="34" charset="0"/>
                <a:ea typeface="Tahoma" panose="020B0604030504040204" pitchFamily="34" charset="0"/>
                <a:cs typeface="Tahoma" panose="020B0604030504040204" pitchFamily="34" charset="0"/>
              </a:rPr>
            </a:br>
            <a:endParaRPr lang="en-US" sz="2200" b="1"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p:cNvSpPr>
            <a:spLocks noGrp="1"/>
          </p:cNvSpPr>
          <p:nvPr>
            <p:ph type="subTitle" idx="1"/>
          </p:nvPr>
        </p:nvSpPr>
        <p:spPr>
          <a:xfrm>
            <a:off x="9278529" y="4078943"/>
            <a:ext cx="2151430" cy="311035"/>
          </a:xfrm>
        </p:spPr>
        <p:txBody>
          <a:bodyPr>
            <a:normAutofit/>
          </a:bodyPr>
          <a:lstStyle/>
          <a:p>
            <a:pPr algn="l">
              <a:spcBef>
                <a:spcPts val="0"/>
              </a:spcBef>
            </a:pPr>
            <a:r>
              <a:rPr lang="en-US" sz="1300" b="1">
                <a:latin typeface="Arial" charset="0"/>
                <a:ea typeface="Arial" charset="0"/>
                <a:cs typeface="Arial" charset="0"/>
              </a:rPr>
              <a:t>Bogor, 16 Oktober 2023</a:t>
            </a:r>
            <a:endParaRPr lang="en-US" sz="1300" b="1" dirty="0">
              <a:latin typeface="Arial" charset="0"/>
              <a:ea typeface="Arial" charset="0"/>
              <a:cs typeface="Arial" charset="0"/>
            </a:endParaRPr>
          </a:p>
        </p:txBody>
      </p:sp>
      <p:sp>
        <p:nvSpPr>
          <p:cNvPr id="9" name="Rectangle 8"/>
          <p:cNvSpPr/>
          <p:nvPr/>
        </p:nvSpPr>
        <p:spPr>
          <a:xfrm>
            <a:off x="0" y="6465194"/>
            <a:ext cx="12192000" cy="392806"/>
          </a:xfrm>
          <a:prstGeom prst="rect">
            <a:avLst/>
          </a:prstGeom>
          <a:solidFill>
            <a:srgbClr val="243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39674" y="1201711"/>
            <a:ext cx="4702630" cy="6240652"/>
            <a:chOff x="0" y="1136313"/>
            <a:chExt cx="3837215" cy="4529688"/>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6133" t="25224" r="33732" b="68233"/>
            <a:stretch/>
          </p:blipFill>
          <p:spPr>
            <a:xfrm>
              <a:off x="1568609" y="1136313"/>
              <a:ext cx="586934" cy="547358"/>
            </a:xfrm>
            <a:custGeom>
              <a:avLst/>
              <a:gdLst>
                <a:gd name="connsiteX0" fmla="*/ 0 w 586934"/>
                <a:gd name="connsiteY0" fmla="*/ 0 h 547358"/>
                <a:gd name="connsiteX1" fmla="*/ 586934 w 586934"/>
                <a:gd name="connsiteY1" fmla="*/ 0 h 547358"/>
                <a:gd name="connsiteX2" fmla="*/ 586934 w 586934"/>
                <a:gd name="connsiteY2" fmla="*/ 547358 h 547358"/>
                <a:gd name="connsiteX3" fmla="*/ 0 w 586934"/>
                <a:gd name="connsiteY3" fmla="*/ 547358 h 547358"/>
                <a:gd name="connsiteX4" fmla="*/ 0 w 586934"/>
                <a:gd name="connsiteY4" fmla="*/ 0 h 54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34" h="547358">
                  <a:moveTo>
                    <a:pt x="0" y="0"/>
                  </a:moveTo>
                  <a:lnTo>
                    <a:pt x="586934" y="0"/>
                  </a:lnTo>
                  <a:lnTo>
                    <a:pt x="586934" y="547358"/>
                  </a:lnTo>
                  <a:lnTo>
                    <a:pt x="0" y="547358"/>
                  </a:lnTo>
                  <a:lnTo>
                    <a:pt x="0" y="0"/>
                  </a:lnTo>
                  <a:close/>
                </a:path>
              </a:pathLst>
            </a:custGeom>
            <a:noFill/>
            <a:ln>
              <a:noFill/>
            </a:ln>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43943" t="29755" r="44884" b="63693"/>
            <a:stretch/>
          </p:blipFill>
          <p:spPr>
            <a:xfrm>
              <a:off x="862642" y="1515324"/>
              <a:ext cx="647031" cy="548095"/>
            </a:xfrm>
            <a:custGeom>
              <a:avLst/>
              <a:gdLst>
                <a:gd name="connsiteX0" fmla="*/ 0 w 647031"/>
                <a:gd name="connsiteY0" fmla="*/ 0 h 548095"/>
                <a:gd name="connsiteX1" fmla="*/ 647031 w 647031"/>
                <a:gd name="connsiteY1" fmla="*/ 0 h 548095"/>
                <a:gd name="connsiteX2" fmla="*/ 647031 w 647031"/>
                <a:gd name="connsiteY2" fmla="*/ 548095 h 548095"/>
                <a:gd name="connsiteX3" fmla="*/ 0 w 647031"/>
                <a:gd name="connsiteY3" fmla="*/ 548095 h 548095"/>
                <a:gd name="connsiteX4" fmla="*/ 0 w 647031"/>
                <a:gd name="connsiteY4" fmla="*/ 0 h 54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031" h="548095">
                  <a:moveTo>
                    <a:pt x="0" y="0"/>
                  </a:moveTo>
                  <a:lnTo>
                    <a:pt x="647031" y="0"/>
                  </a:lnTo>
                  <a:lnTo>
                    <a:pt x="647031" y="548095"/>
                  </a:lnTo>
                  <a:lnTo>
                    <a:pt x="0" y="548095"/>
                  </a:lnTo>
                  <a:lnTo>
                    <a:pt x="0" y="0"/>
                  </a:lnTo>
                  <a:close/>
                </a:path>
              </a:pathLst>
            </a:custGeom>
            <a:noFill/>
            <a:ln>
              <a:noFill/>
            </a:ln>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56133" t="32070" r="21679" b="52704"/>
            <a:stretch/>
          </p:blipFill>
          <p:spPr>
            <a:xfrm>
              <a:off x="1568609" y="1709045"/>
              <a:ext cx="1284950" cy="1273582"/>
            </a:xfrm>
            <a:custGeom>
              <a:avLst/>
              <a:gdLst>
                <a:gd name="connsiteX0" fmla="*/ 0 w 1284950"/>
                <a:gd name="connsiteY0" fmla="*/ 0 h 1273582"/>
                <a:gd name="connsiteX1" fmla="*/ 1284950 w 1284950"/>
                <a:gd name="connsiteY1" fmla="*/ 0 h 1273582"/>
                <a:gd name="connsiteX2" fmla="*/ 1284950 w 1284950"/>
                <a:gd name="connsiteY2" fmla="*/ 1273582 h 1273582"/>
                <a:gd name="connsiteX3" fmla="*/ 0 w 1284950"/>
                <a:gd name="connsiteY3" fmla="*/ 1273582 h 1273582"/>
                <a:gd name="connsiteX4" fmla="*/ 0 w 1284950"/>
                <a:gd name="connsiteY4" fmla="*/ 0 h 1273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950" h="1273582">
                  <a:moveTo>
                    <a:pt x="0" y="0"/>
                  </a:moveTo>
                  <a:lnTo>
                    <a:pt x="1284950" y="0"/>
                  </a:lnTo>
                  <a:lnTo>
                    <a:pt x="1284950" y="1273582"/>
                  </a:lnTo>
                  <a:lnTo>
                    <a:pt x="0" y="1273582"/>
                  </a:lnTo>
                  <a:lnTo>
                    <a:pt x="0" y="0"/>
                  </a:lnTo>
                  <a:close/>
                </a:path>
              </a:pathLst>
            </a:custGeom>
            <a:noFill/>
            <a:ln>
              <a:noFill/>
            </a:ln>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79339" t="34430" r="4693" b="52851"/>
            <a:stretch/>
          </p:blipFill>
          <p:spPr>
            <a:xfrm>
              <a:off x="2912495" y="1906436"/>
              <a:ext cx="924720" cy="1063923"/>
            </a:xfrm>
            <a:custGeom>
              <a:avLst/>
              <a:gdLst>
                <a:gd name="connsiteX0" fmla="*/ 0 w 924720"/>
                <a:gd name="connsiteY0" fmla="*/ 0 h 1063923"/>
                <a:gd name="connsiteX1" fmla="*/ 924720 w 924720"/>
                <a:gd name="connsiteY1" fmla="*/ 0 h 1063923"/>
                <a:gd name="connsiteX2" fmla="*/ 924720 w 924720"/>
                <a:gd name="connsiteY2" fmla="*/ 1063923 h 1063923"/>
                <a:gd name="connsiteX3" fmla="*/ 0 w 924720"/>
                <a:gd name="connsiteY3" fmla="*/ 1063923 h 1063923"/>
                <a:gd name="connsiteX4" fmla="*/ 0 w 924720"/>
                <a:gd name="connsiteY4" fmla="*/ 0 h 1063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20" h="1063923">
                  <a:moveTo>
                    <a:pt x="0" y="0"/>
                  </a:moveTo>
                  <a:lnTo>
                    <a:pt x="924720" y="0"/>
                  </a:lnTo>
                  <a:lnTo>
                    <a:pt x="924720" y="1063923"/>
                  </a:lnTo>
                  <a:lnTo>
                    <a:pt x="0" y="1063923"/>
                  </a:lnTo>
                  <a:lnTo>
                    <a:pt x="0" y="0"/>
                  </a:lnTo>
                  <a:close/>
                </a:path>
              </a:pathLst>
            </a:custGeom>
            <a:noFill/>
            <a:ln>
              <a:noFill/>
            </a:ln>
          </p:spPr>
        </p:pic>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37560" t="36639" r="44884" b="52851"/>
            <a:stretch/>
          </p:blipFill>
          <p:spPr>
            <a:xfrm>
              <a:off x="492981" y="2091192"/>
              <a:ext cx="1016692" cy="879165"/>
            </a:xfrm>
            <a:custGeom>
              <a:avLst/>
              <a:gdLst>
                <a:gd name="connsiteX0" fmla="*/ 0 w 1016692"/>
                <a:gd name="connsiteY0" fmla="*/ 0 h 879165"/>
                <a:gd name="connsiteX1" fmla="*/ 1016692 w 1016692"/>
                <a:gd name="connsiteY1" fmla="*/ 0 h 879165"/>
                <a:gd name="connsiteX2" fmla="*/ 1016692 w 1016692"/>
                <a:gd name="connsiteY2" fmla="*/ 879165 h 879165"/>
                <a:gd name="connsiteX3" fmla="*/ 0 w 1016692"/>
                <a:gd name="connsiteY3" fmla="*/ 879165 h 879165"/>
                <a:gd name="connsiteX4" fmla="*/ 0 w 1016692"/>
                <a:gd name="connsiteY4" fmla="*/ 0 h 879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692" h="879165">
                  <a:moveTo>
                    <a:pt x="0" y="0"/>
                  </a:moveTo>
                  <a:lnTo>
                    <a:pt x="1016692" y="0"/>
                  </a:lnTo>
                  <a:lnTo>
                    <a:pt x="1016692" y="879165"/>
                  </a:lnTo>
                  <a:lnTo>
                    <a:pt x="0" y="879165"/>
                  </a:lnTo>
                  <a:lnTo>
                    <a:pt x="0" y="0"/>
                  </a:lnTo>
                  <a:close/>
                </a:path>
              </a:pathLst>
            </a:custGeom>
            <a:noFill/>
            <a:ln>
              <a:noFill/>
            </a:ln>
          </p:spPr>
        </p:pic>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9047" t="47700" r="44731" b="44086"/>
            <a:stretch/>
          </p:blipFill>
          <p:spPr>
            <a:xfrm>
              <a:off x="0" y="3016418"/>
              <a:ext cx="1518557" cy="687059"/>
            </a:xfrm>
            <a:custGeom>
              <a:avLst/>
              <a:gdLst>
                <a:gd name="connsiteX0" fmla="*/ 0 w 1518557"/>
                <a:gd name="connsiteY0" fmla="*/ 0 h 687059"/>
                <a:gd name="connsiteX1" fmla="*/ 1518557 w 1518557"/>
                <a:gd name="connsiteY1" fmla="*/ 0 h 687059"/>
                <a:gd name="connsiteX2" fmla="*/ 1518557 w 1518557"/>
                <a:gd name="connsiteY2" fmla="*/ 687059 h 687059"/>
                <a:gd name="connsiteX3" fmla="*/ 0 w 1518557"/>
                <a:gd name="connsiteY3" fmla="*/ 687059 h 687059"/>
                <a:gd name="connsiteX4" fmla="*/ 0 w 1518557"/>
                <a:gd name="connsiteY4" fmla="*/ 0 h 6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557" h="687059">
                  <a:moveTo>
                    <a:pt x="0" y="0"/>
                  </a:moveTo>
                  <a:lnTo>
                    <a:pt x="1518557" y="0"/>
                  </a:lnTo>
                  <a:lnTo>
                    <a:pt x="1518557" y="687059"/>
                  </a:lnTo>
                  <a:lnTo>
                    <a:pt x="0" y="687059"/>
                  </a:lnTo>
                  <a:lnTo>
                    <a:pt x="0" y="0"/>
                  </a:lnTo>
                  <a:close/>
                </a:path>
              </a:pathLst>
            </a:custGeom>
            <a:noFill/>
            <a:ln>
              <a:noFill/>
            </a:ln>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56133" t="47852" r="4693" b="43935"/>
            <a:stretch/>
          </p:blipFill>
          <p:spPr>
            <a:xfrm>
              <a:off x="1568610" y="3029105"/>
              <a:ext cx="2268605" cy="687059"/>
            </a:xfrm>
            <a:custGeom>
              <a:avLst/>
              <a:gdLst>
                <a:gd name="connsiteX0" fmla="*/ 0 w 2268605"/>
                <a:gd name="connsiteY0" fmla="*/ 0 h 687059"/>
                <a:gd name="connsiteX1" fmla="*/ 2268605 w 2268605"/>
                <a:gd name="connsiteY1" fmla="*/ 0 h 687059"/>
                <a:gd name="connsiteX2" fmla="*/ 2268605 w 2268605"/>
                <a:gd name="connsiteY2" fmla="*/ 687059 h 687059"/>
                <a:gd name="connsiteX3" fmla="*/ 0 w 2268605"/>
                <a:gd name="connsiteY3" fmla="*/ 687059 h 687059"/>
                <a:gd name="connsiteX4" fmla="*/ 0 w 2268605"/>
                <a:gd name="connsiteY4" fmla="*/ 0 h 6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05" h="687059">
                  <a:moveTo>
                    <a:pt x="0" y="0"/>
                  </a:moveTo>
                  <a:lnTo>
                    <a:pt x="2268605" y="0"/>
                  </a:lnTo>
                  <a:lnTo>
                    <a:pt x="2268605" y="687059"/>
                  </a:lnTo>
                  <a:lnTo>
                    <a:pt x="0" y="687059"/>
                  </a:lnTo>
                  <a:lnTo>
                    <a:pt x="0" y="0"/>
                  </a:lnTo>
                  <a:close/>
                </a:path>
              </a:pathLst>
            </a:custGeom>
            <a:noFill/>
            <a:ln>
              <a:noFill/>
            </a:ln>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9047" t="56429" r="62440" b="38640"/>
            <a:stretch/>
          </p:blipFill>
          <p:spPr>
            <a:xfrm>
              <a:off x="0" y="3746606"/>
              <a:ext cx="492981" cy="412424"/>
            </a:xfrm>
            <a:custGeom>
              <a:avLst/>
              <a:gdLst>
                <a:gd name="connsiteX0" fmla="*/ 0 w 492981"/>
                <a:gd name="connsiteY0" fmla="*/ 0 h 412424"/>
                <a:gd name="connsiteX1" fmla="*/ 492981 w 492981"/>
                <a:gd name="connsiteY1" fmla="*/ 0 h 412424"/>
                <a:gd name="connsiteX2" fmla="*/ 492981 w 492981"/>
                <a:gd name="connsiteY2" fmla="*/ 412424 h 412424"/>
                <a:gd name="connsiteX3" fmla="*/ 0 w 492981"/>
                <a:gd name="connsiteY3" fmla="*/ 412424 h 412424"/>
                <a:gd name="connsiteX4" fmla="*/ 0 w 492981"/>
                <a:gd name="connsiteY4" fmla="*/ 0 h 41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81" h="412424">
                  <a:moveTo>
                    <a:pt x="0" y="0"/>
                  </a:moveTo>
                  <a:lnTo>
                    <a:pt x="492981" y="0"/>
                  </a:lnTo>
                  <a:lnTo>
                    <a:pt x="492981" y="412424"/>
                  </a:lnTo>
                  <a:lnTo>
                    <a:pt x="0" y="412424"/>
                  </a:lnTo>
                  <a:lnTo>
                    <a:pt x="0" y="0"/>
                  </a:lnTo>
                  <a:close/>
                </a:path>
              </a:pathLst>
            </a:custGeom>
            <a:noFill/>
            <a:ln>
              <a:noFill/>
            </a:ln>
          </p:spPr>
        </p:pic>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38134" t="56429" r="49953" b="36874"/>
            <a:stretch/>
          </p:blipFill>
          <p:spPr>
            <a:xfrm>
              <a:off x="526254" y="3746606"/>
              <a:ext cx="689898" cy="560218"/>
            </a:xfrm>
            <a:custGeom>
              <a:avLst/>
              <a:gdLst>
                <a:gd name="connsiteX0" fmla="*/ 0 w 689898"/>
                <a:gd name="connsiteY0" fmla="*/ 0 h 560218"/>
                <a:gd name="connsiteX1" fmla="*/ 689898 w 689898"/>
                <a:gd name="connsiteY1" fmla="*/ 0 h 560218"/>
                <a:gd name="connsiteX2" fmla="*/ 689898 w 689898"/>
                <a:gd name="connsiteY2" fmla="*/ 560218 h 560218"/>
                <a:gd name="connsiteX3" fmla="*/ 0 w 689898"/>
                <a:gd name="connsiteY3" fmla="*/ 560218 h 560218"/>
                <a:gd name="connsiteX4" fmla="*/ 0 w 689898"/>
                <a:gd name="connsiteY4" fmla="*/ 0 h 56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98" h="560218">
                  <a:moveTo>
                    <a:pt x="0" y="0"/>
                  </a:moveTo>
                  <a:lnTo>
                    <a:pt x="689898" y="0"/>
                  </a:lnTo>
                  <a:lnTo>
                    <a:pt x="689898" y="560218"/>
                  </a:lnTo>
                  <a:lnTo>
                    <a:pt x="0" y="560218"/>
                  </a:lnTo>
                  <a:lnTo>
                    <a:pt x="0" y="0"/>
                  </a:lnTo>
                  <a:close/>
                </a:path>
              </a:pathLst>
            </a:custGeom>
            <a:noFill/>
            <a:ln>
              <a:noFill/>
            </a:ln>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50938" t="56538" r="39374" b="28894"/>
            <a:stretch/>
          </p:blipFill>
          <p:spPr>
            <a:xfrm>
              <a:off x="1267713" y="3755750"/>
              <a:ext cx="561087" cy="1218586"/>
            </a:xfrm>
            <a:custGeom>
              <a:avLst/>
              <a:gdLst>
                <a:gd name="connsiteX0" fmla="*/ 0 w 561087"/>
                <a:gd name="connsiteY0" fmla="*/ 0 h 1218586"/>
                <a:gd name="connsiteX1" fmla="*/ 561087 w 561087"/>
                <a:gd name="connsiteY1" fmla="*/ 0 h 1218586"/>
                <a:gd name="connsiteX2" fmla="*/ 561087 w 561087"/>
                <a:gd name="connsiteY2" fmla="*/ 1218586 h 1218586"/>
                <a:gd name="connsiteX3" fmla="*/ 0 w 561087"/>
                <a:gd name="connsiteY3" fmla="*/ 1218586 h 1218586"/>
                <a:gd name="connsiteX4" fmla="*/ 0 w 561087"/>
                <a:gd name="connsiteY4" fmla="*/ 0 h 1218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087" h="1218586">
                  <a:moveTo>
                    <a:pt x="0" y="0"/>
                  </a:moveTo>
                  <a:lnTo>
                    <a:pt x="561087" y="0"/>
                  </a:lnTo>
                  <a:lnTo>
                    <a:pt x="561087" y="1218586"/>
                  </a:lnTo>
                  <a:lnTo>
                    <a:pt x="0" y="1218586"/>
                  </a:lnTo>
                  <a:lnTo>
                    <a:pt x="0" y="0"/>
                  </a:lnTo>
                  <a:close/>
                </a:path>
              </a:pathLst>
            </a:custGeom>
            <a:noFill/>
            <a:ln>
              <a:noFill/>
            </a:ln>
          </p:spPr>
        </p:pic>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61517" t="56538" r="14900" b="37177"/>
            <a:stretch/>
          </p:blipFill>
          <p:spPr>
            <a:xfrm>
              <a:off x="1880361" y="3755750"/>
              <a:ext cx="1365759" cy="525700"/>
            </a:xfrm>
            <a:custGeom>
              <a:avLst/>
              <a:gdLst>
                <a:gd name="connsiteX0" fmla="*/ 0 w 1365759"/>
                <a:gd name="connsiteY0" fmla="*/ 0 h 525700"/>
                <a:gd name="connsiteX1" fmla="*/ 1365759 w 1365759"/>
                <a:gd name="connsiteY1" fmla="*/ 0 h 525700"/>
                <a:gd name="connsiteX2" fmla="*/ 1365759 w 1365759"/>
                <a:gd name="connsiteY2" fmla="*/ 525700 h 525700"/>
                <a:gd name="connsiteX3" fmla="*/ 0 w 1365759"/>
                <a:gd name="connsiteY3" fmla="*/ 525700 h 525700"/>
                <a:gd name="connsiteX4" fmla="*/ 0 w 1365759"/>
                <a:gd name="connsiteY4" fmla="*/ 0 h 5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5759" h="525700">
                  <a:moveTo>
                    <a:pt x="0" y="0"/>
                  </a:moveTo>
                  <a:lnTo>
                    <a:pt x="1365759" y="0"/>
                  </a:lnTo>
                  <a:lnTo>
                    <a:pt x="1365759" y="525700"/>
                  </a:lnTo>
                  <a:lnTo>
                    <a:pt x="0" y="525700"/>
                  </a:lnTo>
                  <a:lnTo>
                    <a:pt x="0" y="0"/>
                  </a:lnTo>
                  <a:close/>
                </a:path>
              </a:pathLst>
            </a:custGeom>
            <a:noFill/>
            <a:ln>
              <a:noFill/>
            </a:ln>
          </p:spPr>
        </p:pic>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85876" t="56715" r="9111" b="40535"/>
            <a:stretch/>
          </p:blipFill>
          <p:spPr>
            <a:xfrm>
              <a:off x="3291040" y="3770486"/>
              <a:ext cx="290344" cy="230032"/>
            </a:xfrm>
            <a:custGeom>
              <a:avLst/>
              <a:gdLst>
                <a:gd name="connsiteX0" fmla="*/ 0 w 290344"/>
                <a:gd name="connsiteY0" fmla="*/ 0 h 230032"/>
                <a:gd name="connsiteX1" fmla="*/ 290344 w 290344"/>
                <a:gd name="connsiteY1" fmla="*/ 0 h 230032"/>
                <a:gd name="connsiteX2" fmla="*/ 290344 w 290344"/>
                <a:gd name="connsiteY2" fmla="*/ 230032 h 230032"/>
                <a:gd name="connsiteX3" fmla="*/ 0 w 290344"/>
                <a:gd name="connsiteY3" fmla="*/ 230032 h 230032"/>
                <a:gd name="connsiteX4" fmla="*/ 0 w 290344"/>
                <a:gd name="connsiteY4" fmla="*/ 0 h 23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344" h="230032">
                  <a:moveTo>
                    <a:pt x="0" y="0"/>
                  </a:moveTo>
                  <a:lnTo>
                    <a:pt x="290344" y="0"/>
                  </a:lnTo>
                  <a:lnTo>
                    <a:pt x="290344" y="230032"/>
                  </a:lnTo>
                  <a:lnTo>
                    <a:pt x="0" y="230032"/>
                  </a:lnTo>
                  <a:lnTo>
                    <a:pt x="0" y="0"/>
                  </a:lnTo>
                  <a:close/>
                </a:path>
              </a:pathLst>
            </a:custGeom>
            <a:noFill/>
            <a:ln>
              <a:noFill/>
            </a:ln>
          </p:spPr>
        </p:pic>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l="69786" t="63053" r="11108" b="32017"/>
            <a:stretch/>
          </p:blipFill>
          <p:spPr>
            <a:xfrm>
              <a:off x="2359240" y="4300676"/>
              <a:ext cx="1106509" cy="412424"/>
            </a:xfrm>
            <a:custGeom>
              <a:avLst/>
              <a:gdLst>
                <a:gd name="connsiteX0" fmla="*/ 0 w 1106509"/>
                <a:gd name="connsiteY0" fmla="*/ 0 h 412424"/>
                <a:gd name="connsiteX1" fmla="*/ 1106509 w 1106509"/>
                <a:gd name="connsiteY1" fmla="*/ 0 h 412424"/>
                <a:gd name="connsiteX2" fmla="*/ 1106509 w 1106509"/>
                <a:gd name="connsiteY2" fmla="*/ 412424 h 412424"/>
                <a:gd name="connsiteX3" fmla="*/ 0 w 1106509"/>
                <a:gd name="connsiteY3" fmla="*/ 412424 h 412424"/>
                <a:gd name="connsiteX4" fmla="*/ 0 w 1106509"/>
                <a:gd name="connsiteY4" fmla="*/ 0 h 41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509" h="412424">
                  <a:moveTo>
                    <a:pt x="0" y="0"/>
                  </a:moveTo>
                  <a:lnTo>
                    <a:pt x="1106509" y="0"/>
                  </a:lnTo>
                  <a:lnTo>
                    <a:pt x="1106509" y="412424"/>
                  </a:lnTo>
                  <a:lnTo>
                    <a:pt x="0" y="412424"/>
                  </a:lnTo>
                  <a:lnTo>
                    <a:pt x="0" y="0"/>
                  </a:lnTo>
                  <a:close/>
                </a:path>
              </a:pathLst>
            </a:custGeom>
            <a:noFill/>
            <a:ln>
              <a:noFill/>
            </a:ln>
          </p:spPr>
        </p:pic>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l="61517" t="63126" r="30747" b="25599"/>
            <a:stretch/>
          </p:blipFill>
          <p:spPr>
            <a:xfrm>
              <a:off x="1880361" y="4306825"/>
              <a:ext cx="448056" cy="943067"/>
            </a:xfrm>
            <a:custGeom>
              <a:avLst/>
              <a:gdLst>
                <a:gd name="connsiteX0" fmla="*/ 0 w 448056"/>
                <a:gd name="connsiteY0" fmla="*/ 0 h 943067"/>
                <a:gd name="connsiteX1" fmla="*/ 448056 w 448056"/>
                <a:gd name="connsiteY1" fmla="*/ 0 h 943067"/>
                <a:gd name="connsiteX2" fmla="*/ 448056 w 448056"/>
                <a:gd name="connsiteY2" fmla="*/ 943067 h 943067"/>
                <a:gd name="connsiteX3" fmla="*/ 0 w 448056"/>
                <a:gd name="connsiteY3" fmla="*/ 943067 h 943067"/>
                <a:gd name="connsiteX4" fmla="*/ 0 w 448056"/>
                <a:gd name="connsiteY4" fmla="*/ 0 h 94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56" h="943067">
                  <a:moveTo>
                    <a:pt x="0" y="0"/>
                  </a:moveTo>
                  <a:lnTo>
                    <a:pt x="448056" y="0"/>
                  </a:lnTo>
                  <a:lnTo>
                    <a:pt x="448056" y="943067"/>
                  </a:lnTo>
                  <a:lnTo>
                    <a:pt x="0" y="943067"/>
                  </a:lnTo>
                  <a:lnTo>
                    <a:pt x="0" y="0"/>
                  </a:lnTo>
                  <a:close/>
                </a:path>
              </a:pathLst>
            </a:custGeom>
            <a:noFill/>
            <a:ln>
              <a:noFill/>
            </a:ln>
          </p:spPr>
        </p:pic>
        <p:pic>
          <p:nvPicPr>
            <p:cNvPr id="26" name="Picture 25"/>
            <p:cNvPicPr>
              <a:picLocks noChangeAspect="1"/>
            </p:cNvPicPr>
            <p:nvPr/>
          </p:nvPicPr>
          <p:blipFill rotWithShape="1">
            <a:blip r:embed="rId2">
              <a:extLst>
                <a:ext uri="{28A0092B-C50C-407E-A947-70E740481C1C}">
                  <a14:useLocalDpi xmlns:a14="http://schemas.microsoft.com/office/drawing/2010/main" val="0"/>
                </a:ext>
              </a:extLst>
            </a:blip>
            <a:srcRect l="41535" t="63642" r="49953" b="31427"/>
            <a:stretch/>
          </p:blipFill>
          <p:spPr>
            <a:xfrm>
              <a:off x="723171" y="4349954"/>
              <a:ext cx="492981" cy="412424"/>
            </a:xfrm>
            <a:custGeom>
              <a:avLst/>
              <a:gdLst>
                <a:gd name="connsiteX0" fmla="*/ 0 w 492981"/>
                <a:gd name="connsiteY0" fmla="*/ 0 h 412424"/>
                <a:gd name="connsiteX1" fmla="*/ 492981 w 492981"/>
                <a:gd name="connsiteY1" fmla="*/ 0 h 412424"/>
                <a:gd name="connsiteX2" fmla="*/ 492981 w 492981"/>
                <a:gd name="connsiteY2" fmla="*/ 412424 h 412424"/>
                <a:gd name="connsiteX3" fmla="*/ 0 w 492981"/>
                <a:gd name="connsiteY3" fmla="*/ 412424 h 412424"/>
                <a:gd name="connsiteX4" fmla="*/ 0 w 492981"/>
                <a:gd name="connsiteY4" fmla="*/ 0 h 412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81" h="412424">
                  <a:moveTo>
                    <a:pt x="0" y="0"/>
                  </a:moveTo>
                  <a:lnTo>
                    <a:pt x="492981" y="0"/>
                  </a:lnTo>
                  <a:lnTo>
                    <a:pt x="492981" y="412424"/>
                  </a:lnTo>
                  <a:lnTo>
                    <a:pt x="0" y="412424"/>
                  </a:lnTo>
                  <a:lnTo>
                    <a:pt x="0" y="0"/>
                  </a:lnTo>
                  <a:close/>
                </a:path>
              </a:pathLst>
            </a:custGeom>
            <a:noFill/>
            <a:ln>
              <a:noFill/>
            </a:ln>
          </p:spPr>
        </p:pic>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l="69809" t="68356" r="25178" b="28894"/>
            <a:stretch/>
          </p:blipFill>
          <p:spPr>
            <a:xfrm>
              <a:off x="2360579" y="4744304"/>
              <a:ext cx="290344" cy="230032"/>
            </a:xfrm>
            <a:custGeom>
              <a:avLst/>
              <a:gdLst>
                <a:gd name="connsiteX0" fmla="*/ 0 w 290344"/>
                <a:gd name="connsiteY0" fmla="*/ 0 h 230032"/>
                <a:gd name="connsiteX1" fmla="*/ 290344 w 290344"/>
                <a:gd name="connsiteY1" fmla="*/ 0 h 230032"/>
                <a:gd name="connsiteX2" fmla="*/ 290344 w 290344"/>
                <a:gd name="connsiteY2" fmla="*/ 230032 h 230032"/>
                <a:gd name="connsiteX3" fmla="*/ 0 w 290344"/>
                <a:gd name="connsiteY3" fmla="*/ 230032 h 230032"/>
                <a:gd name="connsiteX4" fmla="*/ 0 w 290344"/>
                <a:gd name="connsiteY4" fmla="*/ 0 h 230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344" h="230032">
                  <a:moveTo>
                    <a:pt x="0" y="0"/>
                  </a:moveTo>
                  <a:lnTo>
                    <a:pt x="290344" y="0"/>
                  </a:lnTo>
                  <a:lnTo>
                    <a:pt x="290344" y="230032"/>
                  </a:lnTo>
                  <a:lnTo>
                    <a:pt x="0" y="230032"/>
                  </a:lnTo>
                  <a:lnTo>
                    <a:pt x="0" y="0"/>
                  </a:lnTo>
                  <a:close/>
                </a:path>
              </a:pathLst>
            </a:custGeom>
            <a:noFill/>
            <a:ln>
              <a:noFill/>
            </a:ln>
          </p:spPr>
        </p:pic>
        <p:pic>
          <p:nvPicPr>
            <p:cNvPr id="28" name="Picture 27"/>
            <p:cNvPicPr>
              <a:picLocks noChangeAspect="1"/>
            </p:cNvPicPr>
            <p:nvPr/>
          </p:nvPicPr>
          <p:blipFill rotWithShape="1">
            <a:blip r:embed="rId2">
              <a:extLst>
                <a:ext uri="{28A0092B-C50C-407E-A947-70E740481C1C}">
                  <a14:useLocalDpi xmlns:a14="http://schemas.microsoft.com/office/drawing/2010/main" val="0"/>
                </a:ext>
              </a:extLst>
            </a:blip>
            <a:srcRect l="52889" t="71601" r="39374" b="20625"/>
            <a:stretch/>
          </p:blipFill>
          <p:spPr>
            <a:xfrm>
              <a:off x="1380744" y="5015712"/>
              <a:ext cx="448056" cy="650289"/>
            </a:xfrm>
            <a:custGeom>
              <a:avLst/>
              <a:gdLst>
                <a:gd name="connsiteX0" fmla="*/ 0 w 448056"/>
                <a:gd name="connsiteY0" fmla="*/ 0 h 650289"/>
                <a:gd name="connsiteX1" fmla="*/ 448056 w 448056"/>
                <a:gd name="connsiteY1" fmla="*/ 0 h 650289"/>
                <a:gd name="connsiteX2" fmla="*/ 448056 w 448056"/>
                <a:gd name="connsiteY2" fmla="*/ 650289 h 650289"/>
                <a:gd name="connsiteX3" fmla="*/ 0 w 448056"/>
                <a:gd name="connsiteY3" fmla="*/ 650289 h 650289"/>
                <a:gd name="connsiteX4" fmla="*/ 0 w 448056"/>
                <a:gd name="connsiteY4" fmla="*/ 0 h 65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56" h="650289">
                  <a:moveTo>
                    <a:pt x="0" y="0"/>
                  </a:moveTo>
                  <a:lnTo>
                    <a:pt x="448056" y="0"/>
                  </a:lnTo>
                  <a:lnTo>
                    <a:pt x="448056" y="650289"/>
                  </a:lnTo>
                  <a:lnTo>
                    <a:pt x="0" y="650289"/>
                  </a:lnTo>
                  <a:lnTo>
                    <a:pt x="0" y="0"/>
                  </a:lnTo>
                  <a:close/>
                </a:path>
              </a:pathLst>
            </a:custGeom>
            <a:noFill/>
            <a:ln>
              <a:noFill/>
            </a:ln>
          </p:spPr>
        </p:pic>
      </p:grpSp>
      <p:sp>
        <p:nvSpPr>
          <p:cNvPr id="31" name="TextBox 30">
            <a:extLst>
              <a:ext uri="{FF2B5EF4-FFF2-40B4-BE49-F238E27FC236}">
                <a16:creationId xmlns:a16="http://schemas.microsoft.com/office/drawing/2014/main" id="{D7D0AB40-129B-03AC-B61B-C9B67C11206E}"/>
              </a:ext>
            </a:extLst>
          </p:cNvPr>
          <p:cNvSpPr txBox="1"/>
          <p:nvPr/>
        </p:nvSpPr>
        <p:spPr>
          <a:xfrm>
            <a:off x="4179153" y="1889231"/>
            <a:ext cx="4330365" cy="461665"/>
          </a:xfrm>
          <a:prstGeom prst="rect">
            <a:avLst/>
          </a:prstGeom>
          <a:solidFill>
            <a:srgbClr val="263B92"/>
          </a:solidFill>
        </p:spPr>
        <p:txBody>
          <a:bodyPr wrap="square" rtlCol="0">
            <a:spAutoFit/>
          </a:bodyPr>
          <a:lstStyle/>
          <a:p>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REVIEW PAPER PROJECT</a:t>
            </a:r>
            <a:endParaRPr lang="en-GB"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33" name="Straight Connector 32">
            <a:extLst>
              <a:ext uri="{FF2B5EF4-FFF2-40B4-BE49-F238E27FC236}">
                <a16:creationId xmlns:a16="http://schemas.microsoft.com/office/drawing/2014/main" id="{23066BE9-4227-3DD7-EEDD-BAD2B960654C}"/>
              </a:ext>
            </a:extLst>
          </p:cNvPr>
          <p:cNvCxnSpPr>
            <a:cxnSpLocks/>
          </p:cNvCxnSpPr>
          <p:nvPr/>
        </p:nvCxnSpPr>
        <p:spPr>
          <a:xfrm>
            <a:off x="4179154" y="2434373"/>
            <a:ext cx="4330364" cy="1385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Content Placeholder 5">
            <a:extLst>
              <a:ext uri="{FF2B5EF4-FFF2-40B4-BE49-F238E27FC236}">
                <a16:creationId xmlns:a16="http://schemas.microsoft.com/office/drawing/2014/main" id="{7788CDDA-E757-D430-5EC8-2BCB19F24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35" name="Subtitle 2">
            <a:extLst>
              <a:ext uri="{FF2B5EF4-FFF2-40B4-BE49-F238E27FC236}">
                <a16:creationId xmlns:a16="http://schemas.microsoft.com/office/drawing/2014/main" id="{A064DD56-E2CC-EC3E-D493-DFAE8EADEA1A}"/>
              </a:ext>
            </a:extLst>
          </p:cNvPr>
          <p:cNvSpPr txBox="1">
            <a:spLocks/>
          </p:cNvSpPr>
          <p:nvPr/>
        </p:nvSpPr>
        <p:spPr>
          <a:xfrm>
            <a:off x="209272" y="169712"/>
            <a:ext cx="1392308" cy="381735"/>
          </a:xfrm>
          <a:prstGeom prst="rect">
            <a:avLst/>
          </a:prstGeom>
          <a:solidFill>
            <a:srgbClr val="001689"/>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b="1">
                <a:solidFill>
                  <a:schemeClr val="bg1"/>
                </a:solidFill>
                <a:latin typeface="Arial" charset="0"/>
                <a:ea typeface="Arial" charset="0"/>
                <a:cs typeface="Arial" charset="0"/>
              </a:rPr>
              <a:t>Mata Kuliah</a:t>
            </a:r>
            <a:endParaRPr lang="en-US" sz="1400" dirty="0">
              <a:solidFill>
                <a:schemeClr val="bg1"/>
              </a:solidFill>
              <a:latin typeface="Arial" charset="0"/>
              <a:ea typeface="Arial" charset="0"/>
              <a:cs typeface="Arial" charset="0"/>
            </a:endParaRPr>
          </a:p>
        </p:txBody>
      </p:sp>
      <p:sp>
        <p:nvSpPr>
          <p:cNvPr id="37" name="Subtitle 2">
            <a:extLst>
              <a:ext uri="{FF2B5EF4-FFF2-40B4-BE49-F238E27FC236}">
                <a16:creationId xmlns:a16="http://schemas.microsoft.com/office/drawing/2014/main" id="{FE0DD25E-6031-25B6-8E13-EC6D87A06F87}"/>
              </a:ext>
            </a:extLst>
          </p:cNvPr>
          <p:cNvSpPr txBox="1">
            <a:spLocks/>
          </p:cNvSpPr>
          <p:nvPr/>
        </p:nvSpPr>
        <p:spPr>
          <a:xfrm>
            <a:off x="85954" y="626288"/>
            <a:ext cx="6221540" cy="386798"/>
          </a:xfrm>
          <a:prstGeom prst="rect">
            <a:avLst/>
          </a:prstGeom>
          <a:solidFill>
            <a:schemeClr val="bg1"/>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b="1">
                <a:latin typeface="Arial" charset="0"/>
                <a:ea typeface="Arial" charset="0"/>
                <a:cs typeface="Arial" charset="0"/>
              </a:rPr>
              <a:t>Topik dalam Pertanian Cerdas || </a:t>
            </a:r>
            <a:r>
              <a:rPr lang="en-US" sz="1800" b="1">
                <a:solidFill>
                  <a:srgbClr val="0070C0"/>
                </a:solidFill>
                <a:latin typeface="Arial" charset="0"/>
                <a:ea typeface="Arial" charset="0"/>
                <a:cs typeface="Arial" charset="0"/>
              </a:rPr>
              <a:t>Smart Aquaculture</a:t>
            </a:r>
            <a:endParaRPr lang="en-US" sz="1600" b="1">
              <a:solidFill>
                <a:srgbClr val="0070C0"/>
              </a:solidFill>
              <a:latin typeface="Arial" charset="0"/>
              <a:ea typeface="Arial" charset="0"/>
              <a:cs typeface="Arial" charset="0"/>
            </a:endParaRPr>
          </a:p>
        </p:txBody>
      </p:sp>
      <p:sp>
        <p:nvSpPr>
          <p:cNvPr id="38" name="Subtitle 2">
            <a:extLst>
              <a:ext uri="{FF2B5EF4-FFF2-40B4-BE49-F238E27FC236}">
                <a16:creationId xmlns:a16="http://schemas.microsoft.com/office/drawing/2014/main" id="{F74C45C3-234B-601F-F818-BADCCA4A6083}"/>
              </a:ext>
            </a:extLst>
          </p:cNvPr>
          <p:cNvSpPr txBox="1">
            <a:spLocks/>
          </p:cNvSpPr>
          <p:nvPr/>
        </p:nvSpPr>
        <p:spPr>
          <a:xfrm>
            <a:off x="7917084" y="5359894"/>
            <a:ext cx="2360628" cy="329086"/>
          </a:xfrm>
          <a:prstGeom prst="rect">
            <a:avLst/>
          </a:prstGeom>
          <a:solidFill>
            <a:srgbClr val="001689"/>
          </a:solidFill>
          <a:ln>
            <a:solidFill>
              <a:srgbClr val="001689"/>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b="1">
                <a:solidFill>
                  <a:schemeClr val="bg1"/>
                </a:solidFill>
                <a:latin typeface="Arial" charset="0"/>
                <a:ea typeface="Arial" charset="0"/>
                <a:cs typeface="Arial" charset="0"/>
              </a:rPr>
              <a:t>Dosen Pengampu</a:t>
            </a:r>
            <a:endParaRPr lang="en-US" sz="1600" dirty="0">
              <a:solidFill>
                <a:schemeClr val="bg1"/>
              </a:solidFill>
              <a:latin typeface="Arial" charset="0"/>
              <a:ea typeface="Arial" charset="0"/>
              <a:cs typeface="Arial" charset="0"/>
            </a:endParaRPr>
          </a:p>
        </p:txBody>
      </p:sp>
      <p:sp>
        <p:nvSpPr>
          <p:cNvPr id="39" name="Subtitle 2">
            <a:extLst>
              <a:ext uri="{FF2B5EF4-FFF2-40B4-BE49-F238E27FC236}">
                <a16:creationId xmlns:a16="http://schemas.microsoft.com/office/drawing/2014/main" id="{C652149B-80FC-51B0-63D6-220C22B006A6}"/>
              </a:ext>
            </a:extLst>
          </p:cNvPr>
          <p:cNvSpPr txBox="1">
            <a:spLocks/>
          </p:cNvSpPr>
          <p:nvPr/>
        </p:nvSpPr>
        <p:spPr>
          <a:xfrm>
            <a:off x="7917084" y="5688980"/>
            <a:ext cx="3512875" cy="311035"/>
          </a:xfrm>
          <a:prstGeom prst="rect">
            <a:avLst/>
          </a:prstGeom>
          <a:ln>
            <a:solidFill>
              <a:srgbClr val="001689"/>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b="1">
                <a:latin typeface="Arial" charset="0"/>
                <a:ea typeface="Arial" charset="0"/>
                <a:cs typeface="Arial" charset="0"/>
              </a:rPr>
              <a:t>Dr. Yeni Herdiyeni, S.Si, M.Kom</a:t>
            </a:r>
            <a:endParaRPr lang="en-US" sz="1600" dirty="0">
              <a:latin typeface="Arial" charset="0"/>
              <a:ea typeface="Arial" charset="0"/>
              <a:cs typeface="Arial" charset="0"/>
            </a:endParaRPr>
          </a:p>
        </p:txBody>
      </p:sp>
      <p:sp>
        <p:nvSpPr>
          <p:cNvPr id="41" name="Subtitle 2">
            <a:extLst>
              <a:ext uri="{FF2B5EF4-FFF2-40B4-BE49-F238E27FC236}">
                <a16:creationId xmlns:a16="http://schemas.microsoft.com/office/drawing/2014/main" id="{A1C61712-B9A6-0E72-74FA-64CD7B04141A}"/>
              </a:ext>
            </a:extLst>
          </p:cNvPr>
          <p:cNvSpPr txBox="1">
            <a:spLocks/>
          </p:cNvSpPr>
          <p:nvPr/>
        </p:nvSpPr>
        <p:spPr>
          <a:xfrm>
            <a:off x="4183884" y="3765628"/>
            <a:ext cx="2970731" cy="414417"/>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spcBef>
                <a:spcPts val="0"/>
              </a:spcBef>
            </a:pPr>
            <a:r>
              <a:rPr lang="en-US" sz="1600" b="1">
                <a:latin typeface="Arial" charset="0"/>
                <a:ea typeface="Arial" charset="0"/>
                <a:cs typeface="Arial" charset="0"/>
              </a:rPr>
              <a:t>Edi Mistiono (G6501231039)</a:t>
            </a:r>
            <a:endParaRPr lang="en-US" sz="1600" dirty="0">
              <a:latin typeface="Arial" charset="0"/>
              <a:ea typeface="Arial" charset="0"/>
              <a:cs typeface="Arial" charset="0"/>
            </a:endParaRPr>
          </a:p>
        </p:txBody>
      </p:sp>
    </p:spTree>
    <p:extLst>
      <p:ext uri="{BB962C8B-B14F-4D97-AF65-F5344CB8AC3E}">
        <p14:creationId xmlns:p14="http://schemas.microsoft.com/office/powerpoint/2010/main" val="931498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4908340" cy="494900"/>
          </a:xfrm>
          <a:prstGeom prst="round1Rect">
            <a:avLst>
              <a:gd name="adj" fmla="val 0"/>
            </a:avLst>
          </a:prstGeom>
          <a:solidFill>
            <a:srgbClr val="263B92"/>
          </a:solidFill>
        </p:spPr>
        <p:txBody>
          <a:bodyPr anchor="ctr">
            <a:normAutofit/>
          </a:bodyPr>
          <a:lstStyle/>
          <a:p>
            <a:pPr marL="0" indent="0">
              <a:buNone/>
            </a:pPr>
            <a:r>
              <a:rPr lang="en-ID">
                <a:solidFill>
                  <a:schemeClr val="bg1"/>
                </a:solidFill>
              </a:rPr>
              <a:t>Sistem Arsitektur</a:t>
            </a:r>
            <a:endParaRPr lang="en-US">
              <a:solidFill>
                <a:schemeClr val="bg1"/>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8</a:t>
            </a:r>
            <a:endParaRPr lang="en-US" sz="1600" dirty="0">
              <a:solidFill>
                <a:srgbClr val="021689"/>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0E5B8D41-3E3A-3381-35F3-C6464F1E996C}"/>
              </a:ext>
            </a:extLst>
          </p:cNvPr>
          <p:cNvPicPr>
            <a:picLocks noChangeAspect="1"/>
          </p:cNvPicPr>
          <p:nvPr/>
        </p:nvPicPr>
        <p:blipFill>
          <a:blip r:embed="rId5"/>
          <a:stretch>
            <a:fillRect/>
          </a:stretch>
        </p:blipFill>
        <p:spPr>
          <a:xfrm>
            <a:off x="1774164" y="945977"/>
            <a:ext cx="8643671" cy="5632423"/>
          </a:xfrm>
          <a:prstGeom prst="rect">
            <a:avLst/>
          </a:prstGeom>
        </p:spPr>
      </p:pic>
    </p:spTree>
    <p:extLst>
      <p:ext uri="{BB962C8B-B14F-4D97-AF65-F5344CB8AC3E}">
        <p14:creationId xmlns:p14="http://schemas.microsoft.com/office/powerpoint/2010/main" val="341067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4908340" cy="494900"/>
          </a:xfrm>
          <a:prstGeom prst="round1Rect">
            <a:avLst>
              <a:gd name="adj" fmla="val 0"/>
            </a:avLst>
          </a:prstGeom>
          <a:solidFill>
            <a:srgbClr val="263B92"/>
          </a:solidFill>
        </p:spPr>
        <p:txBody>
          <a:bodyPr anchor="ctr">
            <a:normAutofit fontScale="85000" lnSpcReduction="10000"/>
          </a:bodyPr>
          <a:lstStyle/>
          <a:p>
            <a:pPr marL="0" indent="0">
              <a:buNone/>
            </a:pPr>
            <a:r>
              <a:rPr lang="en-ID">
                <a:solidFill>
                  <a:schemeClr val="bg1"/>
                </a:solidFill>
              </a:rPr>
              <a:t>Sistem Arsitektur | </a:t>
            </a:r>
            <a:r>
              <a:rPr lang="en-ID">
                <a:solidFill>
                  <a:srgbClr val="FFFF00"/>
                </a:solidFill>
              </a:rPr>
              <a:t>Building Phase</a:t>
            </a:r>
            <a:endParaRPr lang="en-US">
              <a:solidFill>
                <a:srgbClr val="FFFF00"/>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9</a:t>
            </a:r>
            <a:endParaRPr lang="en-US" sz="1600" dirty="0">
              <a:solidFill>
                <a:srgbClr val="021689"/>
              </a:solidFill>
              <a:latin typeface="Arial" charset="0"/>
              <a:ea typeface="Arial" charset="0"/>
              <a:cs typeface="Arial" charset="0"/>
            </a:endParaRPr>
          </a:p>
        </p:txBody>
      </p:sp>
      <p:grpSp>
        <p:nvGrpSpPr>
          <p:cNvPr id="8" name="Group 7">
            <a:extLst>
              <a:ext uri="{FF2B5EF4-FFF2-40B4-BE49-F238E27FC236}">
                <a16:creationId xmlns:a16="http://schemas.microsoft.com/office/drawing/2014/main" id="{91A1BB35-422C-B5A0-E4E0-440038417502}"/>
              </a:ext>
            </a:extLst>
          </p:cNvPr>
          <p:cNvGrpSpPr/>
          <p:nvPr/>
        </p:nvGrpSpPr>
        <p:grpSpPr>
          <a:xfrm>
            <a:off x="1774164" y="945977"/>
            <a:ext cx="8643671" cy="2711623"/>
            <a:chOff x="1774164" y="945977"/>
            <a:chExt cx="8643671" cy="2711623"/>
          </a:xfrm>
        </p:grpSpPr>
        <p:pic>
          <p:nvPicPr>
            <p:cNvPr id="2" name="Picture 1">
              <a:extLst>
                <a:ext uri="{FF2B5EF4-FFF2-40B4-BE49-F238E27FC236}">
                  <a16:creationId xmlns:a16="http://schemas.microsoft.com/office/drawing/2014/main" id="{0E5B8D41-3E3A-3381-35F3-C6464F1E996C}"/>
                </a:ext>
              </a:extLst>
            </p:cNvPr>
            <p:cNvPicPr>
              <a:picLocks noChangeAspect="1"/>
            </p:cNvPicPr>
            <p:nvPr/>
          </p:nvPicPr>
          <p:blipFill rotWithShape="1">
            <a:blip r:embed="rId5"/>
            <a:srcRect b="51857"/>
            <a:stretch/>
          </p:blipFill>
          <p:spPr>
            <a:xfrm>
              <a:off x="1774164" y="945977"/>
              <a:ext cx="8643671" cy="2711623"/>
            </a:xfrm>
            <a:prstGeom prst="rect">
              <a:avLst/>
            </a:prstGeom>
          </p:spPr>
        </p:pic>
        <p:sp>
          <p:nvSpPr>
            <p:cNvPr id="6" name="Rectangle 5">
              <a:extLst>
                <a:ext uri="{FF2B5EF4-FFF2-40B4-BE49-F238E27FC236}">
                  <a16:creationId xmlns:a16="http://schemas.microsoft.com/office/drawing/2014/main" id="{61098258-C50D-BA22-CE97-3AC10A8023BF}"/>
                </a:ext>
              </a:extLst>
            </p:cNvPr>
            <p:cNvSpPr/>
            <p:nvPr/>
          </p:nvSpPr>
          <p:spPr>
            <a:xfrm>
              <a:off x="6886937" y="2982203"/>
              <a:ext cx="2743200" cy="610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92B8BCFD-F841-0ACD-C2DF-5C25242A1AB5}"/>
              </a:ext>
            </a:extLst>
          </p:cNvPr>
          <p:cNvSpPr txBox="1"/>
          <p:nvPr/>
        </p:nvSpPr>
        <p:spPr>
          <a:xfrm>
            <a:off x="559400" y="3831803"/>
            <a:ext cx="11402445" cy="2031325"/>
          </a:xfrm>
          <a:prstGeom prst="rect">
            <a:avLst/>
          </a:prstGeom>
          <a:noFill/>
          <a:ln w="3175">
            <a:solidFill>
              <a:schemeClr val="tx1"/>
            </a:solidFill>
          </a:ln>
        </p:spPr>
        <p:txBody>
          <a:bodyPr wrap="square" rtlCol="0">
            <a:spAutoFit/>
          </a:bodyPr>
          <a:lstStyle/>
          <a:p>
            <a:pPr algn="just"/>
            <a:r>
              <a:rPr lang="en-US">
                <a:latin typeface="Arial" panose="020B0604020202020204" pitchFamily="34" charset="0"/>
                <a:cs typeface="Arial" panose="020B0604020202020204" pitchFamily="34" charset="0"/>
              </a:rPr>
              <a:t>Pada fase </a:t>
            </a:r>
            <a:r>
              <a:rPr lang="en-US" i="1">
                <a:latin typeface="Arial" panose="020B0604020202020204" pitchFamily="34" charset="0"/>
                <a:cs typeface="Arial" panose="020B0604020202020204" pitchFamily="34" charset="0"/>
              </a:rPr>
              <a:t>building phase </a:t>
            </a:r>
            <a:r>
              <a:rPr lang="en-US">
                <a:latin typeface="Arial" panose="020B0604020202020204" pitchFamily="34" charset="0"/>
                <a:cs typeface="Arial" panose="020B0604020202020204" pitchFamily="34" charset="0"/>
              </a:rPr>
              <a:t>memproses gambar berlabel sebagai data pelatihan.</a:t>
            </a:r>
          </a:p>
          <a:p>
            <a:pPr marL="342900" indent="-342900" algn="just">
              <a:buFont typeface="+mj-lt"/>
              <a:buAutoNum type="alphaLcPeriod"/>
            </a:pPr>
            <a:r>
              <a:rPr lang="en-US">
                <a:latin typeface="Arial" panose="020B0604020202020204" pitchFamily="34" charset="0"/>
                <a:cs typeface="Arial" panose="020B0604020202020204" pitchFamily="34" charset="0"/>
              </a:rPr>
              <a:t>Setiap gambar disempurnakan melalui serialisasi teknik pemrosesan gambar tersebut seperti </a:t>
            </a:r>
            <a:r>
              <a:rPr lang="en-US" i="1">
                <a:latin typeface="Arial" panose="020B0604020202020204" pitchFamily="34" charset="0"/>
                <a:cs typeface="Arial" panose="020B0604020202020204" pitchFamily="34" charset="0"/>
              </a:rPr>
              <a:t>cubic splines interpolation, adaptive histogram equalization</a:t>
            </a:r>
            <a:r>
              <a:rPr lang="en-US">
                <a:latin typeface="Arial" panose="020B0604020202020204" pitchFamily="34" charset="0"/>
                <a:cs typeface="Arial" panose="020B0604020202020204" pitchFamily="34" charset="0"/>
              </a:rPr>
              <a:t>, dan </a:t>
            </a:r>
            <a:r>
              <a:rPr lang="en-US" i="1">
                <a:latin typeface="Arial" panose="020B0604020202020204" pitchFamily="34" charset="0"/>
                <a:cs typeface="Arial" panose="020B0604020202020204" pitchFamily="34" charset="0"/>
              </a:rPr>
              <a:t>convert RGB color space</a:t>
            </a:r>
            <a:r>
              <a:rPr lang="en-US">
                <a:latin typeface="Arial" panose="020B0604020202020204" pitchFamily="34" charset="0"/>
                <a:cs typeface="Arial" panose="020B0604020202020204" pitchFamily="34" charset="0"/>
              </a:rPr>
              <a:t> ke L*a*b </a:t>
            </a:r>
            <a:r>
              <a:rPr lang="en-US" i="1">
                <a:latin typeface="Arial" panose="020B0604020202020204" pitchFamily="34" charset="0"/>
                <a:cs typeface="Arial" panose="020B0604020202020204" pitchFamily="34" charset="0"/>
              </a:rPr>
              <a:t>color space</a:t>
            </a:r>
            <a:r>
              <a:rPr lang="en-US">
                <a:latin typeface="Arial" panose="020B0604020202020204" pitchFamily="34" charset="0"/>
                <a:cs typeface="Arial" panose="020B0604020202020204" pitchFamily="34" charset="0"/>
              </a:rPr>
              <a:t>.</a:t>
            </a:r>
          </a:p>
          <a:p>
            <a:pPr marL="342900" indent="-342900" algn="just">
              <a:buFont typeface="+mj-lt"/>
              <a:buAutoNum type="alphaLcPeriod"/>
            </a:pPr>
            <a:r>
              <a:rPr lang="en-US">
                <a:latin typeface="Arial" panose="020B0604020202020204" pitchFamily="34" charset="0"/>
                <a:cs typeface="Arial" panose="020B0604020202020204" pitchFamily="34" charset="0"/>
              </a:rPr>
              <a:t>Teknik </a:t>
            </a:r>
            <a:r>
              <a:rPr lang="en-US" i="1">
                <a:latin typeface="Arial" panose="020B0604020202020204" pitchFamily="34" charset="0"/>
                <a:cs typeface="Arial" panose="020B0604020202020204" pitchFamily="34" charset="0"/>
              </a:rPr>
              <a:t>K-means Clustering </a:t>
            </a:r>
            <a:r>
              <a:rPr lang="en-US">
                <a:latin typeface="Arial" panose="020B0604020202020204" pitchFamily="34" charset="0"/>
                <a:cs typeface="Arial" panose="020B0604020202020204" pitchFamily="34" charset="0"/>
              </a:rPr>
              <a:t>diterapkan untuk segmentasi citra dan mengidentifikasi dua jenis feature vectors, yaitu fitur </a:t>
            </a:r>
            <a:r>
              <a:rPr lang="en-US" i="1">
                <a:latin typeface="Arial" panose="020B0604020202020204" pitchFamily="34" charset="0"/>
                <a:cs typeface="Arial" panose="020B0604020202020204" pitchFamily="34" charset="0"/>
              </a:rPr>
              <a:t>matriks cooccurrence </a:t>
            </a:r>
            <a:r>
              <a:rPr lang="en-US">
                <a:latin typeface="Arial" panose="020B0604020202020204" pitchFamily="34" charset="0"/>
                <a:cs typeface="Arial" panose="020B0604020202020204" pitchFamily="34" charset="0"/>
              </a:rPr>
              <a:t>dan fitur statistik.</a:t>
            </a:r>
          </a:p>
          <a:p>
            <a:pPr marL="342900" indent="-342900" algn="just">
              <a:buFont typeface="+mj-lt"/>
              <a:buAutoNum type="alphaLcPeriod"/>
            </a:pPr>
            <a:r>
              <a:rPr lang="en-US">
                <a:latin typeface="Arial" panose="020B0604020202020204" pitchFamily="34" charset="0"/>
                <a:cs typeface="Arial" panose="020B0604020202020204" pitchFamily="34" charset="0"/>
              </a:rPr>
              <a:t>Feature vectors ini diteruskan ke SVM untuk diproses lebih lanjut</a:t>
            </a:r>
          </a:p>
          <a:p>
            <a:pPr marL="342900" indent="-342900" algn="just">
              <a:buFont typeface="+mj-lt"/>
              <a:buAutoNum type="alphaLcPeriod"/>
            </a:pPr>
            <a:r>
              <a:rPr lang="en-US">
                <a:latin typeface="Arial" panose="020B0604020202020204" pitchFamily="34" charset="0"/>
                <a:cs typeface="Arial" panose="020B0604020202020204" pitchFamily="34" charset="0"/>
              </a:rPr>
              <a:t>Bobot dari model digunakan untuk melatih </a:t>
            </a:r>
            <a:r>
              <a:rPr lang="en-US" i="1">
                <a:latin typeface="Arial" panose="020B0604020202020204" pitchFamily="34" charset="0"/>
                <a:cs typeface="Arial" panose="020B0604020202020204" pitchFamily="34" charset="0"/>
              </a:rPr>
              <a:t>feature vectors </a:t>
            </a:r>
            <a:r>
              <a:rPr lang="en-US">
                <a:latin typeface="Arial" panose="020B0604020202020204" pitchFamily="34" charset="0"/>
                <a:cs typeface="Arial" panose="020B0604020202020204" pitchFamily="34" charset="0"/>
              </a:rPr>
              <a:t>dan label terkait dalam fase </a:t>
            </a:r>
            <a:r>
              <a:rPr lang="en-US" i="1">
                <a:latin typeface="Arial" panose="020B0604020202020204" pitchFamily="34" charset="0"/>
                <a:cs typeface="Arial" panose="020B0604020202020204" pitchFamily="34" charset="0"/>
              </a:rPr>
              <a:t>building phase</a:t>
            </a:r>
          </a:p>
        </p:txBody>
      </p:sp>
      <p:sp>
        <p:nvSpPr>
          <p:cNvPr id="9" name="Rectangle: Rounded Corners 8">
            <a:extLst>
              <a:ext uri="{FF2B5EF4-FFF2-40B4-BE49-F238E27FC236}">
                <a16:creationId xmlns:a16="http://schemas.microsoft.com/office/drawing/2014/main" id="{9A6E2E17-E827-C156-45FB-E74A288858A3}"/>
              </a:ext>
            </a:extLst>
          </p:cNvPr>
          <p:cNvSpPr/>
          <p:nvPr/>
        </p:nvSpPr>
        <p:spPr>
          <a:xfrm>
            <a:off x="1511559" y="6012371"/>
            <a:ext cx="9703837" cy="56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Model terlatih ini diterapkan untuk mengklasifikasikan ikan yang masuk pada </a:t>
            </a:r>
            <a:r>
              <a:rPr lang="en-GB" b="1" i="1">
                <a:solidFill>
                  <a:srgbClr val="FFFF00"/>
                </a:solidFill>
              </a:rPr>
              <a:t>Deployment Phase</a:t>
            </a:r>
          </a:p>
        </p:txBody>
      </p:sp>
    </p:spTree>
    <p:extLst>
      <p:ext uri="{BB962C8B-B14F-4D97-AF65-F5344CB8AC3E}">
        <p14:creationId xmlns:p14="http://schemas.microsoft.com/office/powerpoint/2010/main" val="315150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4908340" cy="494900"/>
          </a:xfrm>
          <a:prstGeom prst="round1Rect">
            <a:avLst>
              <a:gd name="adj" fmla="val 0"/>
            </a:avLst>
          </a:prstGeom>
          <a:solidFill>
            <a:srgbClr val="263B92"/>
          </a:solidFill>
        </p:spPr>
        <p:txBody>
          <a:bodyPr anchor="ctr">
            <a:normAutofit fontScale="77500" lnSpcReduction="20000"/>
          </a:bodyPr>
          <a:lstStyle/>
          <a:p>
            <a:pPr marL="0" indent="0">
              <a:buNone/>
            </a:pPr>
            <a:r>
              <a:rPr lang="en-ID">
                <a:solidFill>
                  <a:schemeClr val="bg1"/>
                </a:solidFill>
              </a:rPr>
              <a:t>Sistem Arsitektur | </a:t>
            </a:r>
            <a:r>
              <a:rPr lang="en-ID">
                <a:solidFill>
                  <a:srgbClr val="FFFF00"/>
                </a:solidFill>
              </a:rPr>
              <a:t>Deployment Phase</a:t>
            </a:r>
            <a:endParaRPr lang="en-US">
              <a:solidFill>
                <a:srgbClr val="FFFF00"/>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10</a:t>
            </a:r>
            <a:endParaRPr lang="en-US" sz="1600" dirty="0">
              <a:solidFill>
                <a:srgbClr val="021689"/>
              </a:solidFill>
              <a:latin typeface="Arial" charset="0"/>
              <a:ea typeface="Arial" charset="0"/>
              <a:cs typeface="Arial" charset="0"/>
            </a:endParaRPr>
          </a:p>
        </p:txBody>
      </p:sp>
      <p:sp>
        <p:nvSpPr>
          <p:cNvPr id="7" name="TextBox 6">
            <a:extLst>
              <a:ext uri="{FF2B5EF4-FFF2-40B4-BE49-F238E27FC236}">
                <a16:creationId xmlns:a16="http://schemas.microsoft.com/office/drawing/2014/main" id="{92B8BCFD-F841-0ACD-C2DF-5C25242A1AB5}"/>
              </a:ext>
            </a:extLst>
          </p:cNvPr>
          <p:cNvSpPr txBox="1"/>
          <p:nvPr/>
        </p:nvSpPr>
        <p:spPr>
          <a:xfrm>
            <a:off x="559400" y="3954358"/>
            <a:ext cx="11402445" cy="2031325"/>
          </a:xfrm>
          <a:prstGeom prst="rect">
            <a:avLst/>
          </a:prstGeom>
          <a:noFill/>
          <a:ln w="3175">
            <a:noFill/>
          </a:ln>
        </p:spPr>
        <p:txBody>
          <a:bodyPr wrap="square" rtlCol="0">
            <a:spAutoFit/>
          </a:bodyPr>
          <a:lstStyle/>
          <a:p>
            <a:pPr algn="just"/>
            <a:r>
              <a:rPr lang="en-US">
                <a:latin typeface="Arial" panose="020B0604020202020204" pitchFamily="34" charset="0"/>
                <a:cs typeface="Arial" panose="020B0604020202020204" pitchFamily="34" charset="0"/>
              </a:rPr>
              <a:t>Hasil model terlatih dari </a:t>
            </a:r>
            <a:r>
              <a:rPr lang="en-US" i="1">
                <a:latin typeface="Arial" panose="020B0604020202020204" pitchFamily="34" charset="0"/>
                <a:cs typeface="Arial" panose="020B0604020202020204" pitchFamily="34" charset="0"/>
              </a:rPr>
              <a:t>Building Phase </a:t>
            </a:r>
            <a:r>
              <a:rPr lang="en-US">
                <a:latin typeface="Arial" panose="020B0604020202020204" pitchFamily="34" charset="0"/>
                <a:cs typeface="Arial" panose="020B0604020202020204" pitchFamily="34" charset="0"/>
              </a:rPr>
              <a:t>digunakan klasifikasi ikan pada tahap ini sebagai berikut :</a:t>
            </a:r>
          </a:p>
          <a:p>
            <a:pPr marL="342900" indent="-342900" algn="just">
              <a:buFont typeface="+mj-lt"/>
              <a:buAutoNum type="alphaLcPeriod"/>
            </a:pPr>
            <a:r>
              <a:rPr lang="en-US">
                <a:latin typeface="Arial" panose="020B0604020202020204" pitchFamily="34" charset="0"/>
                <a:cs typeface="Arial" panose="020B0604020202020204" pitchFamily="34" charset="0"/>
              </a:rPr>
              <a:t>Citra/gambar ikan dimasukkan ke dalam sistem, kemudian citra tersebut disempurnakan melalui serialisasi teknik pengolahan citra</a:t>
            </a:r>
          </a:p>
          <a:p>
            <a:pPr marL="342900" indent="-342900" algn="just">
              <a:buFont typeface="+mj-lt"/>
              <a:buAutoNum type="alphaLcPeriod"/>
            </a:pPr>
            <a:r>
              <a:rPr lang="en-US">
                <a:latin typeface="Arial" panose="020B0604020202020204" pitchFamily="34" charset="0"/>
                <a:cs typeface="Arial" panose="020B0604020202020204" pitchFamily="34" charset="0"/>
              </a:rPr>
              <a:t>Memahami dua jenis </a:t>
            </a:r>
            <a:r>
              <a:rPr lang="en-US" i="1">
                <a:latin typeface="Arial" panose="020B0604020202020204" pitchFamily="34" charset="0"/>
                <a:cs typeface="Arial" panose="020B0604020202020204" pitchFamily="34" charset="0"/>
              </a:rPr>
              <a:t>feature vectors </a:t>
            </a:r>
            <a:r>
              <a:rPr lang="en-US">
                <a:latin typeface="Arial" panose="020B0604020202020204" pitchFamily="34" charset="0"/>
                <a:cs typeface="Arial" panose="020B0604020202020204" pitchFamily="34" charset="0"/>
              </a:rPr>
              <a:t>dengan teknik </a:t>
            </a:r>
            <a:r>
              <a:rPr lang="en-US" i="1">
                <a:latin typeface="Arial" panose="020B0604020202020204" pitchFamily="34" charset="0"/>
                <a:cs typeface="Arial" panose="020B0604020202020204" pitchFamily="34" charset="0"/>
              </a:rPr>
              <a:t>K-means clustering </a:t>
            </a:r>
            <a:r>
              <a:rPr lang="en-US">
                <a:latin typeface="Arial" panose="020B0604020202020204" pitchFamily="34" charset="0"/>
                <a:cs typeface="Arial" panose="020B0604020202020204" pitchFamily="34" charset="0"/>
              </a:rPr>
              <a:t>dalam hal segmentasi gambar.</a:t>
            </a:r>
          </a:p>
          <a:p>
            <a:pPr marL="342900" indent="-342900" algn="just">
              <a:buFont typeface="+mj-lt"/>
              <a:buAutoNum type="alphaLcPeriod"/>
            </a:pPr>
            <a:r>
              <a:rPr lang="en-US">
                <a:latin typeface="Arial" panose="020B0604020202020204" pitchFamily="34" charset="0"/>
                <a:cs typeface="Arial" panose="020B0604020202020204" pitchFamily="34" charset="0"/>
              </a:rPr>
              <a:t>Dari </a:t>
            </a:r>
            <a:r>
              <a:rPr lang="en-US" i="1">
                <a:latin typeface="Arial" panose="020B0604020202020204" pitchFamily="34" charset="0"/>
                <a:cs typeface="Arial" panose="020B0604020202020204" pitchFamily="34" charset="0"/>
              </a:rPr>
              <a:t>feature extractor</a:t>
            </a:r>
            <a:r>
              <a:rPr lang="en-US">
                <a:latin typeface="Arial" panose="020B0604020202020204" pitchFamily="34" charset="0"/>
                <a:cs typeface="Arial" panose="020B0604020202020204" pitchFamily="34" charset="0"/>
              </a:rPr>
              <a:t>, </a:t>
            </a:r>
            <a:r>
              <a:rPr lang="en-US" i="1">
                <a:latin typeface="Arial" panose="020B0604020202020204" pitchFamily="34" charset="0"/>
                <a:cs typeface="Arial" panose="020B0604020202020204" pitchFamily="34" charset="0"/>
              </a:rPr>
              <a:t>feature vectors </a:t>
            </a:r>
            <a:r>
              <a:rPr lang="en-US">
                <a:latin typeface="Arial" panose="020B0604020202020204" pitchFamily="34" charset="0"/>
                <a:cs typeface="Arial" panose="020B0604020202020204" pitchFamily="34" charset="0"/>
              </a:rPr>
              <a:t>dimasukkan ke dalam model SVM yang dilatih.</a:t>
            </a:r>
          </a:p>
          <a:p>
            <a:pPr marL="342900" indent="-342900" algn="just">
              <a:buFont typeface="+mj-lt"/>
              <a:buAutoNum type="alphaLcPeriod"/>
            </a:pPr>
            <a:r>
              <a:rPr lang="en-US">
                <a:latin typeface="Arial" panose="020B0604020202020204" pitchFamily="34" charset="0"/>
                <a:cs typeface="Arial" panose="020B0604020202020204" pitchFamily="34" charset="0"/>
              </a:rPr>
              <a:t>Terakhir, hasilnya adalah label gambar masukan untuk mengklasifikasikan kategori tertentu sebagai ikan segar atau ikan terinfeksi.</a:t>
            </a:r>
          </a:p>
        </p:txBody>
      </p:sp>
      <p:pic>
        <p:nvPicPr>
          <p:cNvPr id="10" name="Picture 9">
            <a:extLst>
              <a:ext uri="{FF2B5EF4-FFF2-40B4-BE49-F238E27FC236}">
                <a16:creationId xmlns:a16="http://schemas.microsoft.com/office/drawing/2014/main" id="{E62168A9-7DEA-4925-D6D2-E70F388372EF}"/>
              </a:ext>
            </a:extLst>
          </p:cNvPr>
          <p:cNvPicPr>
            <a:picLocks noChangeAspect="1"/>
          </p:cNvPicPr>
          <p:nvPr/>
        </p:nvPicPr>
        <p:blipFill rotWithShape="1">
          <a:blip r:embed="rId5"/>
          <a:srcRect t="51236"/>
          <a:stretch/>
        </p:blipFill>
        <p:spPr>
          <a:xfrm>
            <a:off x="1774164" y="966052"/>
            <a:ext cx="8643671" cy="2746597"/>
          </a:xfrm>
          <a:prstGeom prst="rect">
            <a:avLst/>
          </a:prstGeom>
        </p:spPr>
      </p:pic>
      <p:sp>
        <p:nvSpPr>
          <p:cNvPr id="11" name="Rectangle 10">
            <a:extLst>
              <a:ext uri="{FF2B5EF4-FFF2-40B4-BE49-F238E27FC236}">
                <a16:creationId xmlns:a16="http://schemas.microsoft.com/office/drawing/2014/main" id="{78C0C77B-8D47-80C1-F4FB-C3081E27DC2E}"/>
              </a:ext>
            </a:extLst>
          </p:cNvPr>
          <p:cNvSpPr/>
          <p:nvPr/>
        </p:nvSpPr>
        <p:spPr>
          <a:xfrm>
            <a:off x="6652727" y="1007340"/>
            <a:ext cx="1184987" cy="6099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424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4908340" cy="494900"/>
          </a:xfrm>
          <a:prstGeom prst="round1Rect">
            <a:avLst>
              <a:gd name="adj" fmla="val 0"/>
            </a:avLst>
          </a:prstGeom>
          <a:solidFill>
            <a:srgbClr val="263B92"/>
          </a:solidFill>
        </p:spPr>
        <p:txBody>
          <a:bodyPr anchor="ctr">
            <a:normAutofit/>
          </a:bodyPr>
          <a:lstStyle/>
          <a:p>
            <a:pPr marL="0" indent="0">
              <a:buNone/>
            </a:pPr>
            <a:r>
              <a:rPr lang="en-ID">
                <a:solidFill>
                  <a:schemeClr val="bg1"/>
                </a:solidFill>
              </a:rPr>
              <a:t>Hasil Penelitian</a:t>
            </a:r>
            <a:endParaRPr lang="en-US">
              <a:solidFill>
                <a:srgbClr val="FFFF00"/>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800" b="1">
                <a:solidFill>
                  <a:srgbClr val="021689"/>
                </a:solidFill>
                <a:latin typeface="Arial" charset="0"/>
                <a:ea typeface="Arial" charset="0"/>
                <a:cs typeface="Arial" charset="0"/>
              </a:rPr>
              <a:t>11</a:t>
            </a:r>
            <a:endParaRPr lang="en-US" sz="1600" dirty="0">
              <a:solidFill>
                <a:srgbClr val="021689"/>
              </a:solidFill>
              <a:latin typeface="Arial" charset="0"/>
              <a:ea typeface="Arial" charset="0"/>
              <a:cs typeface="Arial" charset="0"/>
            </a:endParaRPr>
          </a:p>
        </p:txBody>
      </p:sp>
      <p:sp>
        <p:nvSpPr>
          <p:cNvPr id="7" name="TextBox 6">
            <a:extLst>
              <a:ext uri="{FF2B5EF4-FFF2-40B4-BE49-F238E27FC236}">
                <a16:creationId xmlns:a16="http://schemas.microsoft.com/office/drawing/2014/main" id="{92B8BCFD-F841-0ACD-C2DF-5C25242A1AB5}"/>
              </a:ext>
            </a:extLst>
          </p:cNvPr>
          <p:cNvSpPr txBox="1"/>
          <p:nvPr/>
        </p:nvSpPr>
        <p:spPr>
          <a:xfrm>
            <a:off x="419442" y="1024820"/>
            <a:ext cx="5048298" cy="1754326"/>
          </a:xfrm>
          <a:prstGeom prst="rect">
            <a:avLst/>
          </a:prstGeom>
          <a:noFill/>
          <a:ln w="3175">
            <a:noFill/>
          </a:ln>
        </p:spPr>
        <p:txBody>
          <a:bodyPr wrap="square" rtlCol="0">
            <a:spAutoFit/>
          </a:bodyPr>
          <a:lstStyle/>
          <a:p>
            <a:pPr marL="285750" indent="-285750" algn="just">
              <a:buFont typeface="Wingdings" panose="05000000000000000000" pitchFamily="2" charset="2"/>
              <a:buChar char="q"/>
            </a:pPr>
            <a:r>
              <a:rPr lang="en-US">
                <a:latin typeface="Arial" panose="020B0604020202020204" pitchFamily="34" charset="0"/>
                <a:cs typeface="Arial" panose="020B0604020202020204" pitchFamily="34" charset="0"/>
              </a:rPr>
              <a:t>Bagian ini menyajikan hasil dari model SVM untuk diuji keakuratan dan efektivitas teknik yang digunakan. Peneltitian ini menggunakan kumpulan data reguler dan augmented untuk melihat kinerja model dalam berbagai kondisi.</a:t>
            </a:r>
          </a:p>
        </p:txBody>
      </p:sp>
      <p:pic>
        <p:nvPicPr>
          <p:cNvPr id="6" name="Picture 5">
            <a:extLst>
              <a:ext uri="{FF2B5EF4-FFF2-40B4-BE49-F238E27FC236}">
                <a16:creationId xmlns:a16="http://schemas.microsoft.com/office/drawing/2014/main" id="{A908373D-F5C1-F4AD-E651-90F48281F6C6}"/>
              </a:ext>
            </a:extLst>
          </p:cNvPr>
          <p:cNvPicPr>
            <a:picLocks noChangeAspect="1"/>
          </p:cNvPicPr>
          <p:nvPr/>
        </p:nvPicPr>
        <p:blipFill>
          <a:blip r:embed="rId5"/>
          <a:stretch>
            <a:fillRect/>
          </a:stretch>
        </p:blipFill>
        <p:spPr>
          <a:xfrm>
            <a:off x="5908932" y="272389"/>
            <a:ext cx="3598572" cy="3145143"/>
          </a:xfrm>
          <a:prstGeom prst="rect">
            <a:avLst/>
          </a:prstGeom>
        </p:spPr>
      </p:pic>
      <p:pic>
        <p:nvPicPr>
          <p:cNvPr id="9" name="Picture 8">
            <a:extLst>
              <a:ext uri="{FF2B5EF4-FFF2-40B4-BE49-F238E27FC236}">
                <a16:creationId xmlns:a16="http://schemas.microsoft.com/office/drawing/2014/main" id="{ABD833AD-750F-3DFD-9F98-685587F78A55}"/>
              </a:ext>
            </a:extLst>
          </p:cNvPr>
          <p:cNvPicPr>
            <a:picLocks noChangeAspect="1"/>
          </p:cNvPicPr>
          <p:nvPr/>
        </p:nvPicPr>
        <p:blipFill>
          <a:blip r:embed="rId6"/>
          <a:stretch>
            <a:fillRect/>
          </a:stretch>
        </p:blipFill>
        <p:spPr>
          <a:xfrm>
            <a:off x="466716" y="3571100"/>
            <a:ext cx="10884432" cy="1089896"/>
          </a:xfrm>
          <a:prstGeom prst="rect">
            <a:avLst/>
          </a:prstGeom>
        </p:spPr>
      </p:pic>
      <p:pic>
        <p:nvPicPr>
          <p:cNvPr id="13" name="Picture 12">
            <a:extLst>
              <a:ext uri="{FF2B5EF4-FFF2-40B4-BE49-F238E27FC236}">
                <a16:creationId xmlns:a16="http://schemas.microsoft.com/office/drawing/2014/main" id="{E825D11A-8A20-E757-447D-C68667B7B7AC}"/>
              </a:ext>
            </a:extLst>
          </p:cNvPr>
          <p:cNvPicPr>
            <a:picLocks noChangeAspect="1"/>
          </p:cNvPicPr>
          <p:nvPr/>
        </p:nvPicPr>
        <p:blipFill>
          <a:blip r:embed="rId7"/>
          <a:stretch>
            <a:fillRect/>
          </a:stretch>
        </p:blipFill>
        <p:spPr>
          <a:xfrm>
            <a:off x="478701" y="4987277"/>
            <a:ext cx="10872447" cy="1013595"/>
          </a:xfrm>
          <a:prstGeom prst="rect">
            <a:avLst/>
          </a:prstGeom>
        </p:spPr>
      </p:pic>
    </p:spTree>
    <p:extLst>
      <p:ext uri="{BB962C8B-B14F-4D97-AF65-F5344CB8AC3E}">
        <p14:creationId xmlns:p14="http://schemas.microsoft.com/office/powerpoint/2010/main" val="2720905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4908340" cy="494900"/>
          </a:xfrm>
          <a:prstGeom prst="round1Rect">
            <a:avLst>
              <a:gd name="adj" fmla="val 0"/>
            </a:avLst>
          </a:prstGeom>
          <a:solidFill>
            <a:srgbClr val="263B92"/>
          </a:solidFill>
        </p:spPr>
        <p:txBody>
          <a:bodyPr anchor="ctr">
            <a:normAutofit fontScale="85000" lnSpcReduction="10000"/>
          </a:bodyPr>
          <a:lstStyle/>
          <a:p>
            <a:pPr marL="0" indent="0">
              <a:buNone/>
            </a:pPr>
            <a:r>
              <a:rPr lang="en-ID">
                <a:solidFill>
                  <a:schemeClr val="bg1"/>
                </a:solidFill>
              </a:rPr>
              <a:t>Hasil Penelitian | </a:t>
            </a:r>
            <a:r>
              <a:rPr lang="en-ID">
                <a:solidFill>
                  <a:srgbClr val="FFFF00"/>
                </a:solidFill>
              </a:rPr>
              <a:t>Confusion Matrix</a:t>
            </a:r>
            <a:endParaRPr lang="en-US">
              <a:solidFill>
                <a:srgbClr val="FFFF00"/>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12</a:t>
            </a:r>
            <a:endParaRPr lang="en-US" sz="1600" dirty="0">
              <a:solidFill>
                <a:srgbClr val="021689"/>
              </a:solidFill>
              <a:latin typeface="Arial" charset="0"/>
              <a:ea typeface="Arial" charset="0"/>
              <a:cs typeface="Arial" charset="0"/>
            </a:endParaRPr>
          </a:p>
        </p:txBody>
      </p:sp>
      <p:pic>
        <p:nvPicPr>
          <p:cNvPr id="8" name="Picture 7">
            <a:extLst>
              <a:ext uri="{FF2B5EF4-FFF2-40B4-BE49-F238E27FC236}">
                <a16:creationId xmlns:a16="http://schemas.microsoft.com/office/drawing/2014/main" id="{C9A343FF-294B-3CC5-8AB3-D0B75BC65A96}"/>
              </a:ext>
            </a:extLst>
          </p:cNvPr>
          <p:cNvPicPr>
            <a:picLocks noChangeAspect="1"/>
          </p:cNvPicPr>
          <p:nvPr/>
        </p:nvPicPr>
        <p:blipFill>
          <a:blip r:embed="rId5"/>
          <a:stretch>
            <a:fillRect/>
          </a:stretch>
        </p:blipFill>
        <p:spPr>
          <a:xfrm>
            <a:off x="559400" y="862233"/>
            <a:ext cx="7314540" cy="3179480"/>
          </a:xfrm>
          <a:prstGeom prst="rect">
            <a:avLst/>
          </a:prstGeom>
        </p:spPr>
      </p:pic>
      <p:pic>
        <p:nvPicPr>
          <p:cNvPr id="11" name="Picture 10">
            <a:extLst>
              <a:ext uri="{FF2B5EF4-FFF2-40B4-BE49-F238E27FC236}">
                <a16:creationId xmlns:a16="http://schemas.microsoft.com/office/drawing/2014/main" id="{688123C8-1E58-80B7-A91D-C15644518204}"/>
              </a:ext>
            </a:extLst>
          </p:cNvPr>
          <p:cNvPicPr>
            <a:picLocks noChangeAspect="1"/>
          </p:cNvPicPr>
          <p:nvPr/>
        </p:nvPicPr>
        <p:blipFill>
          <a:blip r:embed="rId6"/>
          <a:stretch>
            <a:fillRect/>
          </a:stretch>
        </p:blipFill>
        <p:spPr>
          <a:xfrm>
            <a:off x="559400" y="4129655"/>
            <a:ext cx="6214624" cy="2538849"/>
          </a:xfrm>
          <a:prstGeom prst="rect">
            <a:avLst/>
          </a:prstGeom>
        </p:spPr>
      </p:pic>
      <p:pic>
        <p:nvPicPr>
          <p:cNvPr id="14" name="Picture 13">
            <a:extLst>
              <a:ext uri="{FF2B5EF4-FFF2-40B4-BE49-F238E27FC236}">
                <a16:creationId xmlns:a16="http://schemas.microsoft.com/office/drawing/2014/main" id="{58617DAE-DCB2-C6C5-300F-31E61D97D2CB}"/>
              </a:ext>
            </a:extLst>
          </p:cNvPr>
          <p:cNvPicPr>
            <a:picLocks noChangeAspect="1"/>
          </p:cNvPicPr>
          <p:nvPr/>
        </p:nvPicPr>
        <p:blipFill>
          <a:blip r:embed="rId7"/>
          <a:stretch>
            <a:fillRect/>
          </a:stretch>
        </p:blipFill>
        <p:spPr>
          <a:xfrm>
            <a:off x="8214147" y="1059669"/>
            <a:ext cx="3224347" cy="494900"/>
          </a:xfrm>
          <a:prstGeom prst="rect">
            <a:avLst/>
          </a:prstGeom>
        </p:spPr>
      </p:pic>
      <p:pic>
        <p:nvPicPr>
          <p:cNvPr id="17" name="Picture 16">
            <a:extLst>
              <a:ext uri="{FF2B5EF4-FFF2-40B4-BE49-F238E27FC236}">
                <a16:creationId xmlns:a16="http://schemas.microsoft.com/office/drawing/2014/main" id="{DC3BBE8B-5B6F-A02C-6E12-8201DC314CF8}"/>
              </a:ext>
            </a:extLst>
          </p:cNvPr>
          <p:cNvPicPr>
            <a:picLocks noChangeAspect="1"/>
          </p:cNvPicPr>
          <p:nvPr/>
        </p:nvPicPr>
        <p:blipFill>
          <a:blip r:embed="rId8"/>
          <a:stretch>
            <a:fillRect/>
          </a:stretch>
        </p:blipFill>
        <p:spPr>
          <a:xfrm>
            <a:off x="8214147" y="1720074"/>
            <a:ext cx="2458618" cy="498258"/>
          </a:xfrm>
          <a:prstGeom prst="rect">
            <a:avLst/>
          </a:prstGeom>
        </p:spPr>
      </p:pic>
      <p:pic>
        <p:nvPicPr>
          <p:cNvPr id="19" name="Picture 18">
            <a:extLst>
              <a:ext uri="{FF2B5EF4-FFF2-40B4-BE49-F238E27FC236}">
                <a16:creationId xmlns:a16="http://schemas.microsoft.com/office/drawing/2014/main" id="{539C691B-0808-BAD4-2F66-32770006A81E}"/>
              </a:ext>
            </a:extLst>
          </p:cNvPr>
          <p:cNvPicPr>
            <a:picLocks noChangeAspect="1"/>
          </p:cNvPicPr>
          <p:nvPr/>
        </p:nvPicPr>
        <p:blipFill>
          <a:blip r:embed="rId9"/>
          <a:stretch>
            <a:fillRect/>
          </a:stretch>
        </p:blipFill>
        <p:spPr>
          <a:xfrm>
            <a:off x="8214147" y="2383837"/>
            <a:ext cx="3447802" cy="494900"/>
          </a:xfrm>
          <a:prstGeom prst="rect">
            <a:avLst/>
          </a:prstGeom>
        </p:spPr>
      </p:pic>
      <p:pic>
        <p:nvPicPr>
          <p:cNvPr id="21" name="Picture 20">
            <a:extLst>
              <a:ext uri="{FF2B5EF4-FFF2-40B4-BE49-F238E27FC236}">
                <a16:creationId xmlns:a16="http://schemas.microsoft.com/office/drawing/2014/main" id="{6505F236-ED5D-608A-D418-0864108EB65D}"/>
              </a:ext>
            </a:extLst>
          </p:cNvPr>
          <p:cNvPicPr>
            <a:picLocks noChangeAspect="1"/>
          </p:cNvPicPr>
          <p:nvPr/>
        </p:nvPicPr>
        <p:blipFill>
          <a:blip r:embed="rId10"/>
          <a:stretch>
            <a:fillRect/>
          </a:stretch>
        </p:blipFill>
        <p:spPr>
          <a:xfrm>
            <a:off x="8214147" y="3067924"/>
            <a:ext cx="2458619" cy="499407"/>
          </a:xfrm>
          <a:prstGeom prst="rect">
            <a:avLst/>
          </a:prstGeom>
        </p:spPr>
      </p:pic>
      <p:pic>
        <p:nvPicPr>
          <p:cNvPr id="23" name="Picture 22">
            <a:extLst>
              <a:ext uri="{FF2B5EF4-FFF2-40B4-BE49-F238E27FC236}">
                <a16:creationId xmlns:a16="http://schemas.microsoft.com/office/drawing/2014/main" id="{54326C9D-6DB7-D045-97CB-DC53F5C319DC}"/>
              </a:ext>
            </a:extLst>
          </p:cNvPr>
          <p:cNvPicPr>
            <a:picLocks noChangeAspect="1"/>
          </p:cNvPicPr>
          <p:nvPr/>
        </p:nvPicPr>
        <p:blipFill>
          <a:blip r:embed="rId11"/>
          <a:stretch>
            <a:fillRect/>
          </a:stretch>
        </p:blipFill>
        <p:spPr>
          <a:xfrm>
            <a:off x="8214147" y="4041714"/>
            <a:ext cx="2458619" cy="425391"/>
          </a:xfrm>
          <a:prstGeom prst="rect">
            <a:avLst/>
          </a:prstGeom>
        </p:spPr>
      </p:pic>
      <p:pic>
        <p:nvPicPr>
          <p:cNvPr id="25" name="Picture 24">
            <a:extLst>
              <a:ext uri="{FF2B5EF4-FFF2-40B4-BE49-F238E27FC236}">
                <a16:creationId xmlns:a16="http://schemas.microsoft.com/office/drawing/2014/main" id="{11368F7B-57CC-3819-A630-948F88D4A9AC}"/>
              </a:ext>
            </a:extLst>
          </p:cNvPr>
          <p:cNvPicPr>
            <a:picLocks noChangeAspect="1"/>
          </p:cNvPicPr>
          <p:nvPr/>
        </p:nvPicPr>
        <p:blipFill>
          <a:blip r:embed="rId12"/>
          <a:stretch>
            <a:fillRect/>
          </a:stretch>
        </p:blipFill>
        <p:spPr>
          <a:xfrm>
            <a:off x="8214147" y="4805922"/>
            <a:ext cx="1866857" cy="1779689"/>
          </a:xfrm>
          <a:prstGeom prst="rect">
            <a:avLst/>
          </a:prstGeom>
        </p:spPr>
      </p:pic>
      <p:grpSp>
        <p:nvGrpSpPr>
          <p:cNvPr id="30" name="Group 29">
            <a:extLst>
              <a:ext uri="{FF2B5EF4-FFF2-40B4-BE49-F238E27FC236}">
                <a16:creationId xmlns:a16="http://schemas.microsoft.com/office/drawing/2014/main" id="{58351CCB-55F4-F1C1-E9D3-E3B3E580F2F5}"/>
              </a:ext>
            </a:extLst>
          </p:cNvPr>
          <p:cNvGrpSpPr/>
          <p:nvPr/>
        </p:nvGrpSpPr>
        <p:grpSpPr>
          <a:xfrm>
            <a:off x="1585732" y="1634167"/>
            <a:ext cx="1734567" cy="1433757"/>
            <a:chOff x="1585732" y="1634167"/>
            <a:chExt cx="1734567" cy="1433757"/>
          </a:xfrm>
        </p:grpSpPr>
        <p:sp>
          <p:nvSpPr>
            <p:cNvPr id="26" name="Rectangle 25">
              <a:extLst>
                <a:ext uri="{FF2B5EF4-FFF2-40B4-BE49-F238E27FC236}">
                  <a16:creationId xmlns:a16="http://schemas.microsoft.com/office/drawing/2014/main" id="{E06DFAE6-2375-718B-9247-7AC851E65741}"/>
                </a:ext>
              </a:extLst>
            </p:cNvPr>
            <p:cNvSpPr/>
            <p:nvPr/>
          </p:nvSpPr>
          <p:spPr>
            <a:xfrm>
              <a:off x="1585732" y="1634167"/>
              <a:ext cx="613458" cy="34713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TP</a:t>
              </a:r>
              <a:endParaRPr lang="en-GB"/>
            </a:p>
          </p:txBody>
        </p:sp>
        <p:sp>
          <p:nvSpPr>
            <p:cNvPr id="27" name="Rectangle 26">
              <a:extLst>
                <a:ext uri="{FF2B5EF4-FFF2-40B4-BE49-F238E27FC236}">
                  <a16:creationId xmlns:a16="http://schemas.microsoft.com/office/drawing/2014/main" id="{9711573B-DD60-7CA1-91CB-C061375D58B7}"/>
                </a:ext>
              </a:extLst>
            </p:cNvPr>
            <p:cNvSpPr/>
            <p:nvPr/>
          </p:nvSpPr>
          <p:spPr>
            <a:xfrm>
              <a:off x="2706841" y="2720785"/>
              <a:ext cx="613458" cy="34713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TN</a:t>
              </a:r>
              <a:endParaRPr lang="en-GB"/>
            </a:p>
          </p:txBody>
        </p:sp>
        <p:sp>
          <p:nvSpPr>
            <p:cNvPr id="28" name="Rectangle 27">
              <a:extLst>
                <a:ext uri="{FF2B5EF4-FFF2-40B4-BE49-F238E27FC236}">
                  <a16:creationId xmlns:a16="http://schemas.microsoft.com/office/drawing/2014/main" id="{ACB4DDAA-F6B9-1C12-668B-30A51822B485}"/>
                </a:ext>
              </a:extLst>
            </p:cNvPr>
            <p:cNvSpPr/>
            <p:nvPr/>
          </p:nvSpPr>
          <p:spPr>
            <a:xfrm>
              <a:off x="2612064" y="1634167"/>
              <a:ext cx="613458" cy="3471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FP</a:t>
              </a:r>
              <a:endParaRPr lang="en-GB">
                <a:solidFill>
                  <a:schemeClr val="tx1"/>
                </a:solidFill>
              </a:endParaRPr>
            </a:p>
          </p:txBody>
        </p:sp>
        <p:sp>
          <p:nvSpPr>
            <p:cNvPr id="29" name="Rectangle 28">
              <a:extLst>
                <a:ext uri="{FF2B5EF4-FFF2-40B4-BE49-F238E27FC236}">
                  <a16:creationId xmlns:a16="http://schemas.microsoft.com/office/drawing/2014/main" id="{CDF350F3-B4B6-DFB8-DEB5-D394F1A9D488}"/>
                </a:ext>
              </a:extLst>
            </p:cNvPr>
            <p:cNvSpPr/>
            <p:nvPr/>
          </p:nvSpPr>
          <p:spPr>
            <a:xfrm>
              <a:off x="1585732" y="2720785"/>
              <a:ext cx="613458" cy="3471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FN</a:t>
              </a:r>
              <a:endParaRPr lang="en-GB">
                <a:solidFill>
                  <a:schemeClr val="tx1"/>
                </a:solidFill>
              </a:endParaRPr>
            </a:p>
          </p:txBody>
        </p:sp>
      </p:grpSp>
      <p:grpSp>
        <p:nvGrpSpPr>
          <p:cNvPr id="31" name="Group 30">
            <a:extLst>
              <a:ext uri="{FF2B5EF4-FFF2-40B4-BE49-F238E27FC236}">
                <a16:creationId xmlns:a16="http://schemas.microsoft.com/office/drawing/2014/main" id="{A4AC81AD-FC76-E840-A469-B83A3449C12F}"/>
              </a:ext>
            </a:extLst>
          </p:cNvPr>
          <p:cNvGrpSpPr/>
          <p:nvPr/>
        </p:nvGrpSpPr>
        <p:grpSpPr>
          <a:xfrm>
            <a:off x="5417408" y="1621563"/>
            <a:ext cx="1734567" cy="1433757"/>
            <a:chOff x="1585732" y="1634167"/>
            <a:chExt cx="1734567" cy="1433757"/>
          </a:xfrm>
        </p:grpSpPr>
        <p:sp>
          <p:nvSpPr>
            <p:cNvPr id="32" name="Rectangle 31">
              <a:extLst>
                <a:ext uri="{FF2B5EF4-FFF2-40B4-BE49-F238E27FC236}">
                  <a16:creationId xmlns:a16="http://schemas.microsoft.com/office/drawing/2014/main" id="{106C1F19-8034-5B2D-7306-F33D16F651A0}"/>
                </a:ext>
              </a:extLst>
            </p:cNvPr>
            <p:cNvSpPr/>
            <p:nvPr/>
          </p:nvSpPr>
          <p:spPr>
            <a:xfrm>
              <a:off x="1585732" y="1634167"/>
              <a:ext cx="613458" cy="34713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TP</a:t>
              </a:r>
              <a:endParaRPr lang="en-GB"/>
            </a:p>
          </p:txBody>
        </p:sp>
        <p:sp>
          <p:nvSpPr>
            <p:cNvPr id="33" name="Rectangle 32">
              <a:extLst>
                <a:ext uri="{FF2B5EF4-FFF2-40B4-BE49-F238E27FC236}">
                  <a16:creationId xmlns:a16="http://schemas.microsoft.com/office/drawing/2014/main" id="{7E68033B-4376-F39D-DC9A-C18B440BD841}"/>
                </a:ext>
              </a:extLst>
            </p:cNvPr>
            <p:cNvSpPr/>
            <p:nvPr/>
          </p:nvSpPr>
          <p:spPr>
            <a:xfrm>
              <a:off x="2706841" y="2720785"/>
              <a:ext cx="613458" cy="34713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TN</a:t>
              </a:r>
              <a:endParaRPr lang="en-GB"/>
            </a:p>
          </p:txBody>
        </p:sp>
        <p:sp>
          <p:nvSpPr>
            <p:cNvPr id="34" name="Rectangle 33">
              <a:extLst>
                <a:ext uri="{FF2B5EF4-FFF2-40B4-BE49-F238E27FC236}">
                  <a16:creationId xmlns:a16="http://schemas.microsoft.com/office/drawing/2014/main" id="{AB617F59-64C7-5394-7E37-B0D0D04FF468}"/>
                </a:ext>
              </a:extLst>
            </p:cNvPr>
            <p:cNvSpPr/>
            <p:nvPr/>
          </p:nvSpPr>
          <p:spPr>
            <a:xfrm>
              <a:off x="2612064" y="1634167"/>
              <a:ext cx="613458" cy="3471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FP</a:t>
              </a:r>
              <a:endParaRPr lang="en-GB">
                <a:solidFill>
                  <a:schemeClr val="tx1"/>
                </a:solidFill>
              </a:endParaRPr>
            </a:p>
          </p:txBody>
        </p:sp>
        <p:sp>
          <p:nvSpPr>
            <p:cNvPr id="35" name="Rectangle 34">
              <a:extLst>
                <a:ext uri="{FF2B5EF4-FFF2-40B4-BE49-F238E27FC236}">
                  <a16:creationId xmlns:a16="http://schemas.microsoft.com/office/drawing/2014/main" id="{71881B35-05A3-2DF4-8FA9-CDC416652CB9}"/>
                </a:ext>
              </a:extLst>
            </p:cNvPr>
            <p:cNvSpPr/>
            <p:nvPr/>
          </p:nvSpPr>
          <p:spPr>
            <a:xfrm>
              <a:off x="1585732" y="2720785"/>
              <a:ext cx="613458" cy="3471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FN</a:t>
              </a:r>
              <a:endParaRPr lang="en-GB">
                <a:solidFill>
                  <a:schemeClr val="tx1"/>
                </a:solidFill>
              </a:endParaRPr>
            </a:p>
          </p:txBody>
        </p:sp>
      </p:grpSp>
    </p:spTree>
    <p:extLst>
      <p:ext uri="{BB962C8B-B14F-4D97-AF65-F5344CB8AC3E}">
        <p14:creationId xmlns:p14="http://schemas.microsoft.com/office/powerpoint/2010/main" val="389960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400" y="279600"/>
            <a:ext cx="5682780" cy="494900"/>
          </a:xfrm>
          <a:prstGeom prst="round1Rect">
            <a:avLst>
              <a:gd name="adj" fmla="val 0"/>
            </a:avLst>
          </a:prstGeom>
          <a:solidFill>
            <a:srgbClr val="263B92"/>
          </a:solidFill>
        </p:spPr>
        <p:txBody>
          <a:bodyPr anchor="ctr">
            <a:normAutofit fontScale="70000" lnSpcReduction="20000"/>
          </a:bodyPr>
          <a:lstStyle/>
          <a:p>
            <a:pPr marL="0" indent="0">
              <a:buNone/>
            </a:pPr>
            <a:r>
              <a:rPr lang="en-ID">
                <a:solidFill>
                  <a:schemeClr val="bg1"/>
                </a:solidFill>
              </a:rPr>
              <a:t>Perbandingan dengan algoritme klasifikasi lain</a:t>
            </a:r>
            <a:endParaRPr lang="en-US">
              <a:solidFill>
                <a:srgbClr val="FFFF00"/>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13</a:t>
            </a:r>
            <a:endParaRPr lang="en-US" sz="1600" dirty="0">
              <a:solidFill>
                <a:srgbClr val="021689"/>
              </a:solidFill>
              <a:latin typeface="Arial" charset="0"/>
              <a:ea typeface="Arial" charset="0"/>
              <a:cs typeface="Arial" charset="0"/>
            </a:endParaRPr>
          </a:p>
        </p:txBody>
      </p:sp>
      <p:grpSp>
        <p:nvGrpSpPr>
          <p:cNvPr id="9" name="Group 8">
            <a:extLst>
              <a:ext uri="{FF2B5EF4-FFF2-40B4-BE49-F238E27FC236}">
                <a16:creationId xmlns:a16="http://schemas.microsoft.com/office/drawing/2014/main" id="{233385DE-7899-C78C-F72B-5D563032B5B7}"/>
              </a:ext>
            </a:extLst>
          </p:cNvPr>
          <p:cNvGrpSpPr/>
          <p:nvPr/>
        </p:nvGrpSpPr>
        <p:grpSpPr>
          <a:xfrm>
            <a:off x="1443744" y="868056"/>
            <a:ext cx="5676558" cy="3929990"/>
            <a:chOff x="419442" y="1015234"/>
            <a:chExt cx="6503022" cy="4599127"/>
          </a:xfrm>
        </p:grpSpPr>
        <p:pic>
          <p:nvPicPr>
            <p:cNvPr id="2" name="Picture 1">
              <a:extLst>
                <a:ext uri="{FF2B5EF4-FFF2-40B4-BE49-F238E27FC236}">
                  <a16:creationId xmlns:a16="http://schemas.microsoft.com/office/drawing/2014/main" id="{5FCADB9F-8F80-4A77-7A15-1E3E51503F14}"/>
                </a:ext>
              </a:extLst>
            </p:cNvPr>
            <p:cNvPicPr>
              <a:picLocks noChangeAspect="1"/>
            </p:cNvPicPr>
            <p:nvPr/>
          </p:nvPicPr>
          <p:blipFill>
            <a:blip r:embed="rId5"/>
            <a:stretch>
              <a:fillRect/>
            </a:stretch>
          </p:blipFill>
          <p:spPr>
            <a:xfrm>
              <a:off x="419442" y="1015234"/>
              <a:ext cx="6503022" cy="4599127"/>
            </a:xfrm>
            <a:prstGeom prst="rect">
              <a:avLst/>
            </a:prstGeom>
          </p:spPr>
        </p:pic>
        <p:pic>
          <p:nvPicPr>
            <p:cNvPr id="6" name="Picture 5">
              <a:extLst>
                <a:ext uri="{FF2B5EF4-FFF2-40B4-BE49-F238E27FC236}">
                  <a16:creationId xmlns:a16="http://schemas.microsoft.com/office/drawing/2014/main" id="{D8303EC7-6ECC-B57A-61C2-0255D78834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051" y="1060912"/>
              <a:ext cx="6093413" cy="354478"/>
            </a:xfrm>
            <a:prstGeom prst="rect">
              <a:avLst/>
            </a:prstGeom>
          </p:spPr>
        </p:pic>
      </p:grpSp>
      <p:pic>
        <p:nvPicPr>
          <p:cNvPr id="16" name="Picture 15">
            <a:extLst>
              <a:ext uri="{FF2B5EF4-FFF2-40B4-BE49-F238E27FC236}">
                <a16:creationId xmlns:a16="http://schemas.microsoft.com/office/drawing/2014/main" id="{34F96B93-CA53-5AE2-128F-71AA6408B73E}"/>
              </a:ext>
            </a:extLst>
          </p:cNvPr>
          <p:cNvPicPr>
            <a:picLocks noChangeAspect="1"/>
          </p:cNvPicPr>
          <p:nvPr/>
        </p:nvPicPr>
        <p:blipFill>
          <a:blip r:embed="rId7"/>
          <a:stretch>
            <a:fillRect/>
          </a:stretch>
        </p:blipFill>
        <p:spPr>
          <a:xfrm>
            <a:off x="8422373" y="894383"/>
            <a:ext cx="3610584" cy="1971569"/>
          </a:xfrm>
          <a:prstGeom prst="rect">
            <a:avLst/>
          </a:prstGeom>
        </p:spPr>
      </p:pic>
      <p:pic>
        <p:nvPicPr>
          <p:cNvPr id="18" name="Picture 17">
            <a:extLst>
              <a:ext uri="{FF2B5EF4-FFF2-40B4-BE49-F238E27FC236}">
                <a16:creationId xmlns:a16="http://schemas.microsoft.com/office/drawing/2014/main" id="{C1E6A36F-8FD7-B38B-67BB-C290A16506DF}"/>
              </a:ext>
            </a:extLst>
          </p:cNvPr>
          <p:cNvPicPr>
            <a:picLocks noChangeAspect="1"/>
          </p:cNvPicPr>
          <p:nvPr/>
        </p:nvPicPr>
        <p:blipFill>
          <a:blip r:embed="rId8"/>
          <a:stretch>
            <a:fillRect/>
          </a:stretch>
        </p:blipFill>
        <p:spPr>
          <a:xfrm>
            <a:off x="8406537" y="3010223"/>
            <a:ext cx="3626420" cy="1963651"/>
          </a:xfrm>
          <a:prstGeom prst="rect">
            <a:avLst/>
          </a:prstGeom>
        </p:spPr>
      </p:pic>
      <p:pic>
        <p:nvPicPr>
          <p:cNvPr id="20" name="Picture 19">
            <a:extLst>
              <a:ext uri="{FF2B5EF4-FFF2-40B4-BE49-F238E27FC236}">
                <a16:creationId xmlns:a16="http://schemas.microsoft.com/office/drawing/2014/main" id="{755EF37C-2625-2AC9-9CBC-7C385ABBDAFF}"/>
              </a:ext>
            </a:extLst>
          </p:cNvPr>
          <p:cNvPicPr>
            <a:picLocks noChangeAspect="1"/>
          </p:cNvPicPr>
          <p:nvPr/>
        </p:nvPicPr>
        <p:blipFill>
          <a:blip r:embed="rId9"/>
          <a:stretch>
            <a:fillRect/>
          </a:stretch>
        </p:blipFill>
        <p:spPr>
          <a:xfrm>
            <a:off x="498135" y="4924503"/>
            <a:ext cx="8501673" cy="1927804"/>
          </a:xfrm>
          <a:prstGeom prst="rect">
            <a:avLst/>
          </a:prstGeom>
        </p:spPr>
      </p:pic>
    </p:spTree>
    <p:extLst>
      <p:ext uri="{BB962C8B-B14F-4D97-AF65-F5344CB8AC3E}">
        <p14:creationId xmlns:p14="http://schemas.microsoft.com/office/powerpoint/2010/main" val="69759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249922"/>
            <a:ext cx="10980420" cy="4109155"/>
          </a:xfrm>
        </p:spPr>
        <p:txBody>
          <a:bodyPr>
            <a:normAutofit/>
          </a:bodyPr>
          <a:lstStyle/>
          <a:p>
            <a:pPr marL="342900" indent="-342900" algn="just">
              <a:buFont typeface="+mj-lt"/>
              <a:buAutoNum type="arabicPeriod"/>
            </a:pPr>
            <a:r>
              <a:rPr lang="en-US" sz="2000">
                <a:latin typeface="Arial" panose="020B0604020202020204" pitchFamily="34" charset="0"/>
                <a:cs typeface="Arial" panose="020B0604020202020204" pitchFamily="34" charset="0"/>
              </a:rPr>
              <a:t>Selain mengembangkan pengklasifikasi, penelitian ini juga menerapkan teknik pemrosesan gambar terbaru seperti </a:t>
            </a:r>
            <a:r>
              <a:rPr lang="en-US" sz="2000" i="1">
                <a:latin typeface="Arial" panose="020B0604020202020204" pitchFamily="34" charset="0"/>
                <a:cs typeface="Arial" panose="020B0604020202020204" pitchFamily="34" charset="0"/>
              </a:rPr>
              <a:t>k-means segmentation</a:t>
            </a:r>
            <a:r>
              <a:rPr lang="en-US" sz="2000">
                <a:latin typeface="Arial" panose="020B0604020202020204" pitchFamily="34" charset="0"/>
                <a:cs typeface="Arial" panose="020B0604020202020204" pitchFamily="34" charset="0"/>
              </a:rPr>
              <a:t>, </a:t>
            </a:r>
            <a:r>
              <a:rPr lang="en-US" sz="2000" i="1">
                <a:latin typeface="Arial" panose="020B0604020202020204" pitchFamily="34" charset="0"/>
                <a:cs typeface="Arial" panose="020B0604020202020204" pitchFamily="34" charset="0"/>
              </a:rPr>
              <a:t>cubic spline interpolation</a:t>
            </a:r>
            <a:r>
              <a:rPr lang="en-US" sz="2000">
                <a:latin typeface="Arial" panose="020B0604020202020204" pitchFamily="34" charset="0"/>
                <a:cs typeface="Arial" panose="020B0604020202020204" pitchFamily="34" charset="0"/>
              </a:rPr>
              <a:t>, and </a:t>
            </a:r>
            <a:r>
              <a:rPr lang="en-US" sz="2000" i="1">
                <a:latin typeface="Arial" panose="020B0604020202020204" pitchFamily="34" charset="0"/>
                <a:cs typeface="Arial" panose="020B0604020202020204" pitchFamily="34" charset="0"/>
              </a:rPr>
              <a:t>adaptive histogram equalization </a:t>
            </a:r>
            <a:r>
              <a:rPr lang="en-US" sz="2000">
                <a:latin typeface="Arial" panose="020B0604020202020204" pitchFamily="34" charset="0"/>
                <a:cs typeface="Arial" panose="020B0604020202020204" pitchFamily="34" charset="0"/>
              </a:rPr>
              <a:t>untuk mengubah gambar masukan agar lebih mudah beradaptasi dengan pengklasifikasi.</a:t>
            </a:r>
          </a:p>
          <a:p>
            <a:pPr marL="342900" indent="-342900" algn="just">
              <a:buFont typeface="+mj-lt"/>
              <a:buAutoNum type="arabicPeriod"/>
            </a:pPr>
            <a:endParaRPr lang="en-US" sz="2000">
              <a:latin typeface="Arial" panose="020B0604020202020204" pitchFamily="34" charset="0"/>
              <a:cs typeface="Arial" panose="020B0604020202020204" pitchFamily="34" charset="0"/>
            </a:endParaRPr>
          </a:p>
          <a:p>
            <a:pPr marL="342900" indent="-342900" algn="just">
              <a:buFont typeface="+mj-lt"/>
              <a:buAutoNum type="arabicPeriod"/>
            </a:pPr>
            <a:r>
              <a:rPr lang="en-US" sz="2000">
                <a:latin typeface="Arial" panose="020B0604020202020204" pitchFamily="34" charset="0"/>
                <a:cs typeface="Arial" panose="020B0604020202020204" pitchFamily="34" charset="0"/>
              </a:rPr>
              <a:t>Penelitian ini membandingkan dengan metode klasifikasi yang lain dan setelah diamati dapat disimpulkan bahwa SVM dapat mencapai akurasi yang tinggi untuk berbagai masalah klasifikasi, termasuk identifikasi penyakit ikan salmon</a:t>
            </a: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flipH="1">
            <a:off x="4744433" y="1679673"/>
            <a:ext cx="442678" cy="9931545"/>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0508" y="5969840"/>
            <a:ext cx="2079783" cy="544420"/>
          </a:xfrm>
          <a:prstGeom prst="rect">
            <a:avLst/>
          </a:prstGeom>
        </p:spPr>
      </p:pic>
      <p:sp>
        <p:nvSpPr>
          <p:cNvPr id="8" name="Subtitle 2">
            <a:extLst>
              <a:ext uri="{FF2B5EF4-FFF2-40B4-BE49-F238E27FC236}">
                <a16:creationId xmlns:a16="http://schemas.microsoft.com/office/drawing/2014/main" id="{64867A66-112E-205C-34D3-2C36D6D689DA}"/>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14</a:t>
            </a:r>
            <a:endParaRPr lang="en-US" sz="1600" dirty="0">
              <a:solidFill>
                <a:srgbClr val="021689"/>
              </a:solidFill>
              <a:latin typeface="Arial" charset="0"/>
              <a:ea typeface="Arial" charset="0"/>
              <a:cs typeface="Arial" charset="0"/>
            </a:endParaRPr>
          </a:p>
        </p:txBody>
      </p:sp>
      <p:sp>
        <p:nvSpPr>
          <p:cNvPr id="6" name="Content Placeholder 2">
            <a:hlinkClick r:id="" action="ppaction://hlinkshowjump?jump=firstslide" highlightClick="1"/>
            <a:extLst>
              <a:ext uri="{FF2B5EF4-FFF2-40B4-BE49-F238E27FC236}">
                <a16:creationId xmlns:a16="http://schemas.microsoft.com/office/drawing/2014/main" id="{33C434CD-7E81-7CCA-9BDE-028ADEFB3A83}"/>
              </a:ext>
            </a:extLst>
          </p:cNvPr>
          <p:cNvSpPr txBox="1">
            <a:spLocks/>
          </p:cNvSpPr>
          <p:nvPr/>
        </p:nvSpPr>
        <p:spPr>
          <a:xfrm>
            <a:off x="1247774" y="615950"/>
            <a:ext cx="3926110" cy="495220"/>
          </a:xfrm>
          <a:prstGeom prst="round1Rect">
            <a:avLst>
              <a:gd name="adj" fmla="val 0"/>
            </a:avLst>
          </a:prstGeom>
          <a:solidFill>
            <a:srgbClr val="263B9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a:solidFill>
                  <a:schemeClr val="bg1"/>
                </a:solidFill>
              </a:rPr>
              <a:t>Kesimpulan</a:t>
            </a:r>
          </a:p>
          <a:p>
            <a:endParaRPr lang="en-US" sz="2400" b="1">
              <a:solidFill>
                <a:schemeClr val="bg1"/>
              </a:solidFill>
            </a:endParaRPr>
          </a:p>
        </p:txBody>
      </p:sp>
    </p:spTree>
    <p:extLst>
      <p:ext uri="{BB962C8B-B14F-4D97-AF65-F5344CB8AC3E}">
        <p14:creationId xmlns:p14="http://schemas.microsoft.com/office/powerpoint/2010/main" val="52171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5057" y="3608742"/>
            <a:ext cx="3330597" cy="1019776"/>
          </a:xfrm>
        </p:spPr>
        <p:txBody>
          <a:bodyPr/>
          <a:lstStyle/>
          <a:p>
            <a:pPr algn="ctr"/>
            <a:r>
              <a:rPr lang="en-US"/>
              <a:t>TERIMA KASIH</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535" y="750038"/>
            <a:ext cx="1975641" cy="1340962"/>
          </a:xfrm>
          <a:prstGeom prst="rect">
            <a:avLst/>
          </a:prstGeom>
        </p:spPr>
      </p:pic>
      <p:pic>
        <p:nvPicPr>
          <p:cNvPr id="12" name="Graphic 13">
            <a:extLst>
              <a:ext uri="{FF2B5EF4-FFF2-40B4-BE49-F238E27FC236}">
                <a16:creationId xmlns:a16="http://schemas.microsoft.com/office/drawing/2014/main" id="{608B0327-7718-4DAA-BFC1-6381E679D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666893" y="3180522"/>
            <a:ext cx="538359" cy="3677478"/>
          </a:xfrm>
          <a:prstGeom prst="rect">
            <a:avLst/>
          </a:prstGeom>
        </p:spPr>
      </p:pic>
      <p:pic>
        <p:nvPicPr>
          <p:cNvPr id="11" name="Picture 10">
            <a:extLst>
              <a:ext uri="{FF2B5EF4-FFF2-40B4-BE49-F238E27FC236}">
                <a16:creationId xmlns:a16="http://schemas.microsoft.com/office/drawing/2014/main" id="{AA56B875-8792-8FE1-CA99-2ADC8525CB57}"/>
              </a:ext>
            </a:extLst>
          </p:cNvPr>
          <p:cNvPicPr>
            <a:picLocks noChangeAspect="1"/>
          </p:cNvPicPr>
          <p:nvPr/>
        </p:nvPicPr>
        <p:blipFill>
          <a:blip r:embed="rId5"/>
          <a:stretch>
            <a:fillRect/>
          </a:stretch>
        </p:blipFill>
        <p:spPr>
          <a:xfrm>
            <a:off x="0" y="1"/>
            <a:ext cx="6024531" cy="6858000"/>
          </a:xfrm>
          <a:prstGeom prst="rect">
            <a:avLst/>
          </a:prstGeom>
        </p:spPr>
      </p:pic>
    </p:spTree>
    <p:extLst>
      <p:ext uri="{BB962C8B-B14F-4D97-AF65-F5344CB8AC3E}">
        <p14:creationId xmlns:p14="http://schemas.microsoft.com/office/powerpoint/2010/main" val="777772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graphicFrame>
        <p:nvGraphicFramePr>
          <p:cNvPr id="12" name="Table 12">
            <a:extLst>
              <a:ext uri="{FF2B5EF4-FFF2-40B4-BE49-F238E27FC236}">
                <a16:creationId xmlns:a16="http://schemas.microsoft.com/office/drawing/2014/main" id="{3751AA38-15D0-AFF3-79E9-1AEC146F23AF}"/>
              </a:ext>
            </a:extLst>
          </p:cNvPr>
          <p:cNvGraphicFramePr>
            <a:graphicFrameLocks noGrp="1"/>
          </p:cNvGraphicFramePr>
          <p:nvPr>
            <p:extLst>
              <p:ext uri="{D42A27DB-BD31-4B8C-83A1-F6EECF244321}">
                <p14:modId xmlns:p14="http://schemas.microsoft.com/office/powerpoint/2010/main" val="353121216"/>
              </p:ext>
            </p:extLst>
          </p:nvPr>
        </p:nvGraphicFramePr>
        <p:xfrm>
          <a:off x="1891764" y="165696"/>
          <a:ext cx="7777040" cy="2270760"/>
        </p:xfrm>
        <a:graphic>
          <a:graphicData uri="http://schemas.openxmlformats.org/drawingml/2006/table">
            <a:tbl>
              <a:tblPr firstRow="1" bandRow="1">
                <a:tableStyleId>{5C22544A-7EE6-4342-B048-85BDC9FD1C3A}</a:tableStyleId>
              </a:tblPr>
              <a:tblGrid>
                <a:gridCol w="1144924">
                  <a:extLst>
                    <a:ext uri="{9D8B030D-6E8A-4147-A177-3AD203B41FA5}">
                      <a16:colId xmlns:a16="http://schemas.microsoft.com/office/drawing/2014/main" val="2185548201"/>
                    </a:ext>
                  </a:extLst>
                </a:gridCol>
                <a:gridCol w="6632116">
                  <a:extLst>
                    <a:ext uri="{9D8B030D-6E8A-4147-A177-3AD203B41FA5}">
                      <a16:colId xmlns:a16="http://schemas.microsoft.com/office/drawing/2014/main" val="2921957942"/>
                    </a:ext>
                  </a:extLst>
                </a:gridCol>
              </a:tblGrid>
              <a:tr h="370840">
                <a:tc gridSpan="2">
                  <a:txBody>
                    <a:bodyPr/>
                    <a:lstStyle/>
                    <a:p>
                      <a:pPr algn="ctr"/>
                      <a:r>
                        <a:rPr lang="en-US"/>
                        <a:t>Informasi Jurnal</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929603867"/>
                  </a:ext>
                </a:extLst>
              </a:tr>
              <a:tr h="370840">
                <a:tc>
                  <a:txBody>
                    <a:bodyPr/>
                    <a:lstStyle/>
                    <a:p>
                      <a:r>
                        <a:rPr lang="en-US" sz="1600">
                          <a:latin typeface="Arial" panose="020B0604020202020204" pitchFamily="34" charset="0"/>
                          <a:cs typeface="Arial" panose="020B0604020202020204" pitchFamily="34" charset="0"/>
                        </a:rPr>
                        <a:t>Judul</a:t>
                      </a:r>
                      <a:endParaRPr lang="en-GB" sz="16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ID" sz="1600" i="1">
                          <a:latin typeface="Arial" panose="020B0604020202020204" pitchFamily="34" charset="0"/>
                          <a:cs typeface="Arial" panose="020B0604020202020204" pitchFamily="34" charset="0"/>
                        </a:rPr>
                        <a:t>Fish Disease Detection Using Image Based Machine Learning Technique in Aquaculture</a:t>
                      </a:r>
                      <a:endParaRPr lang="en-GB" sz="16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1722626"/>
                  </a:ext>
                </a:extLst>
              </a:tr>
              <a:tr h="370840">
                <a:tc>
                  <a:txBody>
                    <a:bodyPr/>
                    <a:lstStyle/>
                    <a:p>
                      <a:r>
                        <a:rPr lang="en-US" sz="1600">
                          <a:latin typeface="Arial" panose="020B0604020202020204" pitchFamily="34" charset="0"/>
                          <a:cs typeface="Arial" panose="020B0604020202020204" pitchFamily="34" charset="0"/>
                        </a:rPr>
                        <a:t>Penulis</a:t>
                      </a:r>
                      <a:endParaRPr lang="en-GB" sz="16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it-IT" sz="1600">
                          <a:latin typeface="Arial" panose="020B0604020202020204" pitchFamily="34" charset="0"/>
                          <a:cs typeface="Arial" panose="020B0604020202020204" pitchFamily="34" charset="0"/>
                        </a:rPr>
                        <a:t>Md Shoaib Ahmed, Tanjim Taharat Aurpa, Md. Abul Kalam Azad</a:t>
                      </a:r>
                      <a:endParaRPr lang="en-GB" sz="16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1505149"/>
                  </a:ext>
                </a:extLst>
              </a:tr>
              <a:tr h="370840">
                <a:tc>
                  <a:txBody>
                    <a:bodyPr/>
                    <a:lstStyle/>
                    <a:p>
                      <a:r>
                        <a:rPr lang="en-US" sz="1600">
                          <a:latin typeface="Arial" panose="020B0604020202020204" pitchFamily="34" charset="0"/>
                          <a:cs typeface="Arial" panose="020B0604020202020204" pitchFamily="34" charset="0"/>
                        </a:rPr>
                        <a:t>DOI</a:t>
                      </a:r>
                      <a:endParaRPr lang="en-GB" sz="16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r>
                        <a:rPr lang="en-GB" sz="1600">
                          <a:latin typeface="Arial" panose="020B0604020202020204" pitchFamily="34" charset="0"/>
                          <a:cs typeface="Arial" panose="020B0604020202020204" pitchFamily="34" charset="0"/>
                        </a:rPr>
                        <a:t>https://doi.org/10.1016/j.jksuci.2021.05.003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8701554"/>
                  </a:ext>
                </a:extLst>
              </a:tr>
              <a:tr h="370840">
                <a:tc>
                  <a:txBody>
                    <a:bodyPr/>
                    <a:lstStyle/>
                    <a:p>
                      <a:r>
                        <a:rPr lang="en-US" sz="1600">
                          <a:latin typeface="Arial" panose="020B0604020202020204" pitchFamily="34" charset="0"/>
                          <a:cs typeface="Arial" panose="020B0604020202020204" pitchFamily="34" charset="0"/>
                        </a:rPr>
                        <a:t>Jurnal</a:t>
                      </a:r>
                      <a:endParaRPr lang="en-GB" sz="16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ID" sz="1600">
                          <a:latin typeface="Arial" panose="020B0604020202020204" pitchFamily="34" charset="0"/>
                          <a:cs typeface="Arial" panose="020B0604020202020204" pitchFamily="34" charset="0"/>
                        </a:rPr>
                        <a:t>Journal of King Saud University – Computer and Information Sciences - 2021</a:t>
                      </a:r>
                      <a:endParaRPr lang="en-GB" sz="160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998750"/>
                  </a:ext>
                </a:extLst>
              </a:tr>
            </a:tbl>
          </a:graphicData>
        </a:graphic>
      </p:graphicFrame>
      <p:pic>
        <p:nvPicPr>
          <p:cNvPr id="25" name="Content Placeholder 5">
            <a:extLst>
              <a:ext uri="{FF2B5EF4-FFF2-40B4-BE49-F238E27FC236}">
                <a16:creationId xmlns:a16="http://schemas.microsoft.com/office/drawing/2014/main" id="{E08C1853-8C84-2B78-0946-B95410F9A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165132"/>
            <a:ext cx="2079783" cy="544420"/>
          </a:xfrm>
          <a:prstGeom prst="rect">
            <a:avLst/>
          </a:prstGeom>
        </p:spPr>
      </p:pic>
      <p:sp>
        <p:nvSpPr>
          <p:cNvPr id="27" name="Subtitle 2">
            <a:extLst>
              <a:ext uri="{FF2B5EF4-FFF2-40B4-BE49-F238E27FC236}">
                <a16:creationId xmlns:a16="http://schemas.microsoft.com/office/drawing/2014/main" id="{CB3F7BA7-FD7D-501C-090E-F84875CBFE62}"/>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b="1">
                <a:solidFill>
                  <a:srgbClr val="021689"/>
                </a:solidFill>
                <a:latin typeface="Arial" charset="0"/>
                <a:ea typeface="Arial" charset="0"/>
                <a:cs typeface="Arial" charset="0"/>
              </a:rPr>
              <a:t>1</a:t>
            </a:r>
            <a:endParaRPr lang="en-US" sz="1600" b="1" dirty="0">
              <a:solidFill>
                <a:srgbClr val="021689"/>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65521D75-3766-076A-5D17-7DC3D3E5800E}"/>
              </a:ext>
            </a:extLst>
          </p:cNvPr>
          <p:cNvPicPr>
            <a:picLocks noChangeAspect="1"/>
          </p:cNvPicPr>
          <p:nvPr/>
        </p:nvPicPr>
        <p:blipFill>
          <a:blip r:embed="rId5"/>
          <a:stretch>
            <a:fillRect/>
          </a:stretch>
        </p:blipFill>
        <p:spPr>
          <a:xfrm>
            <a:off x="1891764" y="2446227"/>
            <a:ext cx="7846596" cy="3028101"/>
          </a:xfrm>
          <a:prstGeom prst="rect">
            <a:avLst/>
          </a:prstGeom>
        </p:spPr>
      </p:pic>
      <p:pic>
        <p:nvPicPr>
          <p:cNvPr id="8" name="Picture 7">
            <a:extLst>
              <a:ext uri="{FF2B5EF4-FFF2-40B4-BE49-F238E27FC236}">
                <a16:creationId xmlns:a16="http://schemas.microsoft.com/office/drawing/2014/main" id="{741119D8-B3F1-06C5-C286-FC0182E0ABF7}"/>
              </a:ext>
            </a:extLst>
          </p:cNvPr>
          <p:cNvPicPr>
            <a:picLocks noChangeAspect="1"/>
          </p:cNvPicPr>
          <p:nvPr/>
        </p:nvPicPr>
        <p:blipFill>
          <a:blip r:embed="rId6"/>
          <a:stretch>
            <a:fillRect/>
          </a:stretch>
        </p:blipFill>
        <p:spPr>
          <a:xfrm>
            <a:off x="1891764" y="5600169"/>
            <a:ext cx="4117358" cy="1268180"/>
          </a:xfrm>
          <a:prstGeom prst="rect">
            <a:avLst/>
          </a:prstGeom>
        </p:spPr>
      </p:pic>
      <p:pic>
        <p:nvPicPr>
          <p:cNvPr id="10" name="Picture 9">
            <a:extLst>
              <a:ext uri="{FF2B5EF4-FFF2-40B4-BE49-F238E27FC236}">
                <a16:creationId xmlns:a16="http://schemas.microsoft.com/office/drawing/2014/main" id="{06951699-639A-A9EC-F2E5-3C712EE7F5F5}"/>
              </a:ext>
            </a:extLst>
          </p:cNvPr>
          <p:cNvPicPr>
            <a:picLocks noChangeAspect="1"/>
          </p:cNvPicPr>
          <p:nvPr/>
        </p:nvPicPr>
        <p:blipFill>
          <a:blip r:embed="rId7"/>
          <a:stretch>
            <a:fillRect/>
          </a:stretch>
        </p:blipFill>
        <p:spPr>
          <a:xfrm>
            <a:off x="7810464" y="4846723"/>
            <a:ext cx="1858340" cy="1887605"/>
          </a:xfrm>
          <a:prstGeom prst="rect">
            <a:avLst/>
          </a:prstGeom>
        </p:spPr>
      </p:pic>
    </p:spTree>
    <p:extLst>
      <p:ext uri="{BB962C8B-B14F-4D97-AF65-F5344CB8AC3E}">
        <p14:creationId xmlns:p14="http://schemas.microsoft.com/office/powerpoint/2010/main" val="1473252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419441" y="272389"/>
            <a:ext cx="4703066" cy="494900"/>
          </a:xfrm>
          <a:prstGeom prst="round1Rect">
            <a:avLst>
              <a:gd name="adj" fmla="val 0"/>
            </a:avLst>
          </a:prstGeom>
          <a:solidFill>
            <a:srgbClr val="263B92"/>
          </a:solidFill>
        </p:spPr>
        <p:txBody>
          <a:bodyPr anchor="ctr">
            <a:normAutofit/>
          </a:bodyPr>
          <a:lstStyle/>
          <a:p>
            <a:pPr marL="0" indent="0">
              <a:buNone/>
            </a:pPr>
            <a:r>
              <a:rPr lang="en-ID">
                <a:solidFill>
                  <a:schemeClr val="bg1"/>
                </a:solidFill>
              </a:rPr>
              <a:t>Pendahuluan</a:t>
            </a:r>
            <a:endParaRPr lang="en-US">
              <a:solidFill>
                <a:schemeClr val="bg1"/>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2</a:t>
            </a:r>
            <a:endParaRPr lang="en-US" sz="1600" dirty="0">
              <a:solidFill>
                <a:srgbClr val="021689"/>
              </a:solidFill>
              <a:latin typeface="Arial" charset="0"/>
              <a:ea typeface="Arial" charset="0"/>
              <a:cs typeface="Arial" charset="0"/>
            </a:endParaRPr>
          </a:p>
        </p:txBody>
      </p:sp>
      <p:sp>
        <p:nvSpPr>
          <p:cNvPr id="2" name="TextBox 1">
            <a:extLst>
              <a:ext uri="{FF2B5EF4-FFF2-40B4-BE49-F238E27FC236}">
                <a16:creationId xmlns:a16="http://schemas.microsoft.com/office/drawing/2014/main" id="{8EAECF91-E9DA-AF31-C5E5-3B8E53E6C6F5}"/>
              </a:ext>
            </a:extLst>
          </p:cNvPr>
          <p:cNvSpPr txBox="1"/>
          <p:nvPr/>
        </p:nvSpPr>
        <p:spPr>
          <a:xfrm>
            <a:off x="419442" y="1051946"/>
            <a:ext cx="6709146" cy="3539430"/>
          </a:xfrm>
          <a:prstGeom prst="rect">
            <a:avLst/>
          </a:prstGeom>
          <a:noFill/>
        </p:spPr>
        <p:txBody>
          <a:bodyPr wrap="square" rtlCol="0">
            <a:spAutoFit/>
          </a:bodyPr>
          <a:lstStyle/>
          <a:p>
            <a:pPr marL="285750" indent="-285750" algn="just">
              <a:buFont typeface="Wingdings" panose="05000000000000000000" pitchFamily="2" charset="2"/>
              <a:buChar char="q"/>
            </a:pPr>
            <a:r>
              <a:rPr lang="en-GB" sz="1600" kern="100">
                <a:effectLst/>
                <a:latin typeface="Tahoma" panose="020B0604030504040204" pitchFamily="34" charset="0"/>
                <a:ea typeface="Tahoma" panose="020B0604030504040204" pitchFamily="34" charset="0"/>
                <a:cs typeface="Tahoma" panose="020B0604030504040204" pitchFamily="34" charset="0"/>
              </a:rPr>
              <a:t>Penyakit ikan yang terjadi di budidaya perikanan dapat membahayakan kesehatan manusia. </a:t>
            </a:r>
          </a:p>
          <a:p>
            <a:pPr algn="just"/>
            <a:endParaRPr lang="en-GB" sz="1600" kern="10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Wingdings" panose="05000000000000000000" pitchFamily="2" charset="2"/>
              <a:buChar char="q"/>
            </a:pPr>
            <a:r>
              <a:rPr lang="en-GB" sz="1600" kern="100">
                <a:effectLst/>
                <a:latin typeface="Tahoma" panose="020B0604030504040204" pitchFamily="34" charset="0"/>
                <a:ea typeface="Tahoma" panose="020B0604030504040204" pitchFamily="34" charset="0"/>
                <a:cs typeface="Tahoma" panose="020B0604030504040204" pitchFamily="34" charset="0"/>
              </a:rPr>
              <a:t>Identifikasi ikan yang terinfeksi dalam budidaya perikanan masih sulit untuk diketahui pada tahap awal karena kurangnya infrastruktur yang diperlukan. </a:t>
            </a:r>
          </a:p>
          <a:p>
            <a:pPr algn="just"/>
            <a:endParaRPr lang="en-GB" sz="1600" kern="10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Wingdings" panose="05000000000000000000" pitchFamily="2" charset="2"/>
              <a:buChar char="q"/>
            </a:pPr>
            <a:r>
              <a:rPr lang="en-GB" sz="1600" kern="100">
                <a:effectLst/>
                <a:latin typeface="Tahoma" panose="020B0604030504040204" pitchFamily="34" charset="0"/>
                <a:ea typeface="Tahoma" panose="020B0604030504040204" pitchFamily="34" charset="0"/>
                <a:cs typeface="Tahoma" panose="020B0604030504040204" pitchFamily="34" charset="0"/>
              </a:rPr>
              <a:t>Identifikasi ikan yang terinfeksi secara tepat waktu merupakan langkah wajib untuk mencegah penyebaran penyakit. </a:t>
            </a:r>
          </a:p>
          <a:p>
            <a:pPr algn="just"/>
            <a:endParaRPr lang="en-GB" sz="1600" kern="100">
              <a:effectLst/>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Wingdings" panose="05000000000000000000" pitchFamily="2" charset="2"/>
              <a:buChar char="q"/>
            </a:pPr>
            <a:r>
              <a:rPr lang="en-GB" sz="1600" kern="100">
                <a:effectLst/>
                <a:latin typeface="Tahoma" panose="020B0604030504040204" pitchFamily="34" charset="0"/>
                <a:ea typeface="Tahoma" panose="020B0604030504040204" pitchFamily="34" charset="0"/>
                <a:cs typeface="Tahoma" panose="020B0604030504040204" pitchFamily="34" charset="0"/>
              </a:rPr>
              <a:t>Dalam penelitian ini, identifikasi penyakit ikan difokuskan pada ikan salmon, karena budidaya ikan salmon merupakan sistem produksi pangan yang tumbuh paling cepat secara global, menguasai 70 persen (2,5 juta ton) pasar. </a:t>
            </a:r>
          </a:p>
        </p:txBody>
      </p:sp>
      <p:pic>
        <p:nvPicPr>
          <p:cNvPr id="10" name="Picture 9">
            <a:extLst>
              <a:ext uri="{FF2B5EF4-FFF2-40B4-BE49-F238E27FC236}">
                <a16:creationId xmlns:a16="http://schemas.microsoft.com/office/drawing/2014/main" id="{C9B2C0CA-57BD-4AA6-D52F-2E3B496536DA}"/>
              </a:ext>
            </a:extLst>
          </p:cNvPr>
          <p:cNvPicPr>
            <a:picLocks noChangeAspect="1"/>
          </p:cNvPicPr>
          <p:nvPr/>
        </p:nvPicPr>
        <p:blipFill>
          <a:blip r:embed="rId5"/>
          <a:stretch>
            <a:fillRect/>
          </a:stretch>
        </p:blipFill>
        <p:spPr>
          <a:xfrm>
            <a:off x="7340985" y="961862"/>
            <a:ext cx="4794749" cy="3288434"/>
          </a:xfrm>
          <a:prstGeom prst="rect">
            <a:avLst/>
          </a:prstGeom>
        </p:spPr>
      </p:pic>
      <p:sp>
        <p:nvSpPr>
          <p:cNvPr id="14" name="Content Placeholder 2">
            <a:hlinkClick r:id="" action="ppaction://hlinkshowjump?jump=firstslide" highlightClick="1"/>
            <a:extLst>
              <a:ext uri="{FF2B5EF4-FFF2-40B4-BE49-F238E27FC236}">
                <a16:creationId xmlns:a16="http://schemas.microsoft.com/office/drawing/2014/main" id="{DA16157D-09B1-20AF-5A9F-04288A5F4FD4}"/>
              </a:ext>
            </a:extLst>
          </p:cNvPr>
          <p:cNvSpPr txBox="1">
            <a:spLocks/>
          </p:cNvSpPr>
          <p:nvPr/>
        </p:nvSpPr>
        <p:spPr>
          <a:xfrm>
            <a:off x="419441" y="4882900"/>
            <a:ext cx="4703066" cy="494900"/>
          </a:xfrm>
          <a:prstGeom prst="round1Rect">
            <a:avLst>
              <a:gd name="adj" fmla="val 0"/>
            </a:avLst>
          </a:prstGeom>
          <a:solidFill>
            <a:srgbClr val="263B9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ID">
                <a:solidFill>
                  <a:schemeClr val="bg1"/>
                </a:solidFill>
              </a:rPr>
              <a:t>Tujuan Penelitian</a:t>
            </a:r>
            <a:endParaRPr lang="en-US">
              <a:solidFill>
                <a:schemeClr val="bg1"/>
              </a:solidFill>
            </a:endParaRPr>
          </a:p>
        </p:txBody>
      </p:sp>
      <p:sp>
        <p:nvSpPr>
          <p:cNvPr id="16" name="TextBox 15">
            <a:extLst>
              <a:ext uri="{FF2B5EF4-FFF2-40B4-BE49-F238E27FC236}">
                <a16:creationId xmlns:a16="http://schemas.microsoft.com/office/drawing/2014/main" id="{A10A2B76-C49D-6DDF-26D5-1CE15D25C8F0}"/>
              </a:ext>
            </a:extLst>
          </p:cNvPr>
          <p:cNvSpPr txBox="1"/>
          <p:nvPr/>
        </p:nvSpPr>
        <p:spPr>
          <a:xfrm>
            <a:off x="419441" y="5538299"/>
            <a:ext cx="6709146" cy="584775"/>
          </a:xfrm>
          <a:prstGeom prst="rect">
            <a:avLst/>
          </a:prstGeom>
          <a:noFill/>
        </p:spPr>
        <p:txBody>
          <a:bodyPr wrap="square" rtlCol="0">
            <a:spAutoFit/>
          </a:bodyPr>
          <a:lstStyle/>
          <a:p>
            <a:pPr algn="just"/>
            <a:r>
              <a:rPr lang="nn-NO" sz="1600" kern="100">
                <a:effectLst/>
                <a:latin typeface="Tahoma" panose="020B0604030504040204" pitchFamily="34" charset="0"/>
                <a:ea typeface="Tahoma" panose="020B0604030504040204" pitchFamily="34" charset="0"/>
                <a:cs typeface="Tahoma" panose="020B0604030504040204" pitchFamily="34" charset="0"/>
              </a:rPr>
              <a:t>Mengidentifikasi ikan salmon yang sakit sejak awal dengan mengetahui apakah ikan tersebut terinfeksi atau tidak</a:t>
            </a:r>
            <a:endParaRPr lang="en-GB" sz="1600" kern="1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8083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800" b="1">
                <a:solidFill>
                  <a:srgbClr val="021689"/>
                </a:solidFill>
                <a:latin typeface="Arial" charset="0"/>
                <a:ea typeface="Arial" charset="0"/>
                <a:cs typeface="Arial" charset="0"/>
              </a:rPr>
              <a:t>3</a:t>
            </a:r>
            <a:endParaRPr lang="en-US" sz="1600" dirty="0">
              <a:solidFill>
                <a:srgbClr val="021689"/>
              </a:solidFill>
              <a:latin typeface="Arial" charset="0"/>
              <a:ea typeface="Arial" charset="0"/>
              <a:cs typeface="Arial" charset="0"/>
            </a:endParaRPr>
          </a:p>
        </p:txBody>
      </p:sp>
      <p:sp>
        <p:nvSpPr>
          <p:cNvPr id="2" name="Content Placeholder 2">
            <a:hlinkClick r:id="" action="ppaction://hlinkshowjump?jump=firstslide" highlightClick="1"/>
            <a:extLst>
              <a:ext uri="{FF2B5EF4-FFF2-40B4-BE49-F238E27FC236}">
                <a16:creationId xmlns:a16="http://schemas.microsoft.com/office/drawing/2014/main" id="{863BD5DA-79F3-A41B-51D1-C3794FE5739F}"/>
              </a:ext>
            </a:extLst>
          </p:cNvPr>
          <p:cNvSpPr txBox="1">
            <a:spLocks/>
          </p:cNvSpPr>
          <p:nvPr/>
        </p:nvSpPr>
        <p:spPr>
          <a:xfrm>
            <a:off x="508824" y="272389"/>
            <a:ext cx="5047024" cy="494900"/>
          </a:xfrm>
          <a:prstGeom prst="round1Rect">
            <a:avLst>
              <a:gd name="adj" fmla="val 0"/>
            </a:avLst>
          </a:prstGeom>
          <a:solidFill>
            <a:srgbClr val="263B9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solidFill>
                  <a:schemeClr val="bg1"/>
                </a:solidFill>
              </a:rPr>
              <a:t>Metode Penelitian</a:t>
            </a:r>
          </a:p>
        </p:txBody>
      </p:sp>
      <p:sp>
        <p:nvSpPr>
          <p:cNvPr id="6" name="TextBox 5">
            <a:extLst>
              <a:ext uri="{FF2B5EF4-FFF2-40B4-BE49-F238E27FC236}">
                <a16:creationId xmlns:a16="http://schemas.microsoft.com/office/drawing/2014/main" id="{58F22C87-1102-2F2E-BBD4-67DC3148FD71}"/>
              </a:ext>
            </a:extLst>
          </p:cNvPr>
          <p:cNvSpPr txBox="1"/>
          <p:nvPr/>
        </p:nvSpPr>
        <p:spPr>
          <a:xfrm>
            <a:off x="1131792" y="2131498"/>
            <a:ext cx="9928416" cy="1938992"/>
          </a:xfrm>
          <a:prstGeom prst="rect">
            <a:avLst/>
          </a:prstGeom>
          <a:noFill/>
          <a:ln w="3175">
            <a:solidFill>
              <a:schemeClr val="tx1"/>
            </a:solidFill>
          </a:ln>
        </p:spPr>
        <p:txBody>
          <a:bodyPr wrap="square" rtlCol="0">
            <a:spAutoFit/>
          </a:bodyPr>
          <a:lstStyle/>
          <a:p>
            <a:pPr algn="just"/>
            <a:r>
              <a:rPr lang="en-US" sz="2000">
                <a:latin typeface="Arial" panose="020B0604020202020204" pitchFamily="34" charset="0"/>
                <a:cs typeface="Arial" panose="020B0604020202020204" pitchFamily="34" charset="0"/>
              </a:rPr>
              <a:t>Penelitian ini dibagi menjadi dua tahap, yakni :</a:t>
            </a:r>
          </a:p>
          <a:p>
            <a:pPr marL="285750" indent="-285750" algn="just">
              <a:buFont typeface="Wingdings" panose="05000000000000000000" pitchFamily="2" charset="2"/>
              <a:buChar char="q"/>
            </a:pPr>
            <a:r>
              <a:rPr lang="en-US" sz="2000">
                <a:latin typeface="Arial" panose="020B0604020202020204" pitchFamily="34" charset="0"/>
                <a:cs typeface="Arial" panose="020B0604020202020204" pitchFamily="34" charset="0"/>
              </a:rPr>
              <a:t>Tahap pertama adalah pra-pemrosesan dan segmentasi gambar untuk mengurangi noise dan memperbesar gambar.</a:t>
            </a:r>
          </a:p>
          <a:p>
            <a:pPr algn="just"/>
            <a:endParaRPr lang="en-US" sz="200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US" sz="2000">
                <a:latin typeface="Arial" panose="020B0604020202020204" pitchFamily="34" charset="0"/>
                <a:cs typeface="Arial" panose="020B0604020202020204" pitchFamily="34" charset="0"/>
              </a:rPr>
              <a:t>Tahap kedua adalah mengekstrak fitur untuk mengklasifikasikan penyakit dengan menggunakan algoritma pembelajaran mesin </a:t>
            </a:r>
            <a:r>
              <a:rPr lang="en-US" sz="2000" b="1" i="1">
                <a:latin typeface="Arial" panose="020B0604020202020204" pitchFamily="34" charset="0"/>
                <a:cs typeface="Arial" panose="020B0604020202020204" pitchFamily="34" charset="0"/>
              </a:rPr>
              <a:t>Support Vector Machine </a:t>
            </a:r>
            <a:r>
              <a:rPr lang="en-US" sz="2000" b="1">
                <a:latin typeface="Arial" panose="020B0604020202020204" pitchFamily="34" charset="0"/>
                <a:cs typeface="Arial" panose="020B0604020202020204" pitchFamily="34" charset="0"/>
              </a:rPr>
              <a:t>(SVM)</a:t>
            </a:r>
          </a:p>
        </p:txBody>
      </p:sp>
    </p:spTree>
    <p:extLst>
      <p:ext uri="{BB962C8B-B14F-4D97-AF65-F5344CB8AC3E}">
        <p14:creationId xmlns:p14="http://schemas.microsoft.com/office/powerpoint/2010/main" val="40158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4</a:t>
            </a:r>
            <a:endParaRPr lang="en-US" sz="1600" dirty="0">
              <a:solidFill>
                <a:srgbClr val="021689"/>
              </a:solidFill>
              <a:latin typeface="Arial" charset="0"/>
              <a:ea typeface="Arial" charset="0"/>
              <a:cs typeface="Arial" charset="0"/>
            </a:endParaRPr>
          </a:p>
        </p:txBody>
      </p:sp>
      <p:sp>
        <p:nvSpPr>
          <p:cNvPr id="2" name="Content Placeholder 2">
            <a:hlinkClick r:id="" action="ppaction://hlinkshowjump?jump=firstslide" highlightClick="1"/>
            <a:extLst>
              <a:ext uri="{FF2B5EF4-FFF2-40B4-BE49-F238E27FC236}">
                <a16:creationId xmlns:a16="http://schemas.microsoft.com/office/drawing/2014/main" id="{863BD5DA-79F3-A41B-51D1-C3794FE5739F}"/>
              </a:ext>
            </a:extLst>
          </p:cNvPr>
          <p:cNvSpPr txBox="1">
            <a:spLocks/>
          </p:cNvSpPr>
          <p:nvPr/>
        </p:nvSpPr>
        <p:spPr>
          <a:xfrm>
            <a:off x="508824" y="272389"/>
            <a:ext cx="5047024" cy="494900"/>
          </a:xfrm>
          <a:prstGeom prst="round1Rect">
            <a:avLst>
              <a:gd name="adj" fmla="val 0"/>
            </a:avLst>
          </a:prstGeom>
          <a:solidFill>
            <a:srgbClr val="263B9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solidFill>
                  <a:schemeClr val="bg1"/>
                </a:solidFill>
              </a:rPr>
              <a:t>Dataset</a:t>
            </a:r>
          </a:p>
        </p:txBody>
      </p:sp>
      <p:sp>
        <p:nvSpPr>
          <p:cNvPr id="6" name="TextBox 5">
            <a:extLst>
              <a:ext uri="{FF2B5EF4-FFF2-40B4-BE49-F238E27FC236}">
                <a16:creationId xmlns:a16="http://schemas.microsoft.com/office/drawing/2014/main" id="{58F22C87-1102-2F2E-BBD4-67DC3148FD71}"/>
              </a:ext>
            </a:extLst>
          </p:cNvPr>
          <p:cNvSpPr txBox="1"/>
          <p:nvPr/>
        </p:nvSpPr>
        <p:spPr>
          <a:xfrm>
            <a:off x="1039805" y="1786266"/>
            <a:ext cx="9928416" cy="4708981"/>
          </a:xfrm>
          <a:prstGeom prst="rect">
            <a:avLst/>
          </a:prstGeom>
          <a:noFill/>
          <a:ln w="3175">
            <a:noFill/>
          </a:ln>
        </p:spPr>
        <p:txBody>
          <a:bodyPr wrap="square" rtlCol="0">
            <a:spAutoFit/>
          </a:bodyPr>
          <a:lstStyle/>
          <a:p>
            <a:pPr marL="342900" indent="-342900" algn="just">
              <a:buFont typeface="Wingdings" panose="05000000000000000000" pitchFamily="2" charset="2"/>
              <a:buChar char="q"/>
            </a:pPr>
            <a:r>
              <a:rPr lang="en-US" sz="2000">
                <a:latin typeface="Arial" panose="020B0604020202020204" pitchFamily="34" charset="0"/>
                <a:cs typeface="Arial" panose="020B0604020202020204" pitchFamily="34" charset="0"/>
              </a:rPr>
              <a:t>Dataset pada penelitian ini sebanyak 266 images (fresh fish dan infected fish) yang belum dilakukan proses Image Augmentation yang digunakan untuk proses training dan validasi model</a:t>
            </a:r>
          </a:p>
          <a:p>
            <a:pPr marL="342900" indent="-342900" algn="just">
              <a:buFont typeface="Wingdings" panose="05000000000000000000" pitchFamily="2" charset="2"/>
              <a:buChar char="q"/>
            </a:pPr>
            <a:endParaRPr lang="en-US" sz="20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a:latin typeface="Arial" panose="020B0604020202020204" pitchFamily="34" charset="0"/>
                <a:cs typeface="Arial" panose="020B0604020202020204" pitchFamily="34" charset="0"/>
              </a:rPr>
              <a:t>Dari total images tersebut, data dibagi menjadi 231 images untuk training dan 35 images untuk testing </a:t>
            </a:r>
          </a:p>
          <a:p>
            <a:pPr marL="342900" indent="-342900" algn="just">
              <a:buFont typeface="Wingdings" panose="05000000000000000000" pitchFamily="2" charset="2"/>
              <a:buChar char="q"/>
            </a:pPr>
            <a:endParaRPr lang="en-US" sz="20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i="1">
                <a:latin typeface="Arial" panose="020B0604020202020204" pitchFamily="34" charset="0"/>
                <a:cs typeface="Arial" panose="020B0604020202020204" pitchFamily="34" charset="0"/>
              </a:rPr>
              <a:t>Image Augmentation</a:t>
            </a:r>
            <a:r>
              <a:rPr lang="en-US" sz="2000">
                <a:latin typeface="Arial" panose="020B0604020202020204" pitchFamily="34" charset="0"/>
                <a:cs typeface="Arial" panose="020B0604020202020204" pitchFamily="34" charset="0"/>
              </a:rPr>
              <a:t> digunakan untuk memperbesar dan meningkatkan kualitas dataset </a:t>
            </a:r>
            <a:r>
              <a:rPr lang="en-US" sz="2000" i="1">
                <a:latin typeface="Arial" panose="020B0604020202020204" pitchFamily="34" charset="0"/>
                <a:cs typeface="Arial" panose="020B0604020202020204" pitchFamily="34" charset="0"/>
              </a:rPr>
              <a:t>images</a:t>
            </a:r>
            <a:r>
              <a:rPr lang="en-US" sz="2000">
                <a:latin typeface="Arial" panose="020B0604020202020204" pitchFamily="34" charset="0"/>
                <a:cs typeface="Arial" panose="020B0604020202020204" pitchFamily="34" charset="0"/>
              </a:rPr>
              <a:t> yang digunakan untuk melatih model machine learning (</a:t>
            </a:r>
            <a:r>
              <a:rPr lang="en-US" sz="2000" i="1">
                <a:latin typeface="Arial" panose="020B0604020202020204" pitchFamily="34" charset="0"/>
                <a:cs typeface="Arial" panose="020B0604020202020204" pitchFamily="34" charset="0"/>
              </a:rPr>
              <a:t>Flipping, Rotating, Cropping, Zooming, Adding Noise, Changing Color</a:t>
            </a:r>
            <a:r>
              <a:rPr lang="en-US" sz="200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q"/>
            </a:pPr>
            <a:endParaRPr lang="en-US" sz="200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q"/>
            </a:pPr>
            <a:r>
              <a:rPr lang="en-US" sz="2000">
                <a:latin typeface="Arial" panose="020B0604020202020204" pitchFamily="34" charset="0"/>
                <a:cs typeface="Arial" panose="020B0604020202020204" pitchFamily="34" charset="0"/>
              </a:rPr>
              <a:t>Hasil dari Image Augmentation ini juga akan digunakan untuk melakukan 1.326 images yang dibagi/displit menjadi 1.105 images untuk training dan 221 images untuk testing</a:t>
            </a:r>
          </a:p>
          <a:p>
            <a:pPr marL="342900" indent="-342900" algn="just">
              <a:buFont typeface="Wingdings" panose="05000000000000000000" pitchFamily="2" charset="2"/>
              <a:buChar char="q"/>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81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4</a:t>
            </a:r>
            <a:endParaRPr lang="en-US" sz="1600" dirty="0">
              <a:solidFill>
                <a:srgbClr val="021689"/>
              </a:solidFill>
              <a:latin typeface="Arial" charset="0"/>
              <a:ea typeface="Arial" charset="0"/>
              <a:cs typeface="Arial" charset="0"/>
            </a:endParaRPr>
          </a:p>
        </p:txBody>
      </p:sp>
      <p:sp>
        <p:nvSpPr>
          <p:cNvPr id="2" name="Content Placeholder 2">
            <a:hlinkClick r:id="" action="ppaction://hlinkshowjump?jump=firstslide" highlightClick="1"/>
            <a:extLst>
              <a:ext uri="{FF2B5EF4-FFF2-40B4-BE49-F238E27FC236}">
                <a16:creationId xmlns:a16="http://schemas.microsoft.com/office/drawing/2014/main" id="{863BD5DA-79F3-A41B-51D1-C3794FE5739F}"/>
              </a:ext>
            </a:extLst>
          </p:cNvPr>
          <p:cNvSpPr txBox="1">
            <a:spLocks/>
          </p:cNvSpPr>
          <p:nvPr/>
        </p:nvSpPr>
        <p:spPr>
          <a:xfrm>
            <a:off x="508824" y="272389"/>
            <a:ext cx="5047024" cy="494900"/>
          </a:xfrm>
          <a:prstGeom prst="round1Rect">
            <a:avLst>
              <a:gd name="adj" fmla="val 0"/>
            </a:avLst>
          </a:prstGeom>
          <a:solidFill>
            <a:srgbClr val="263B92"/>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lumMod val="75000"/>
                    <a:lumOff val="25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lumMod val="75000"/>
                    <a:lumOff val="25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lumMod val="75000"/>
                    <a:lumOff val="25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a:solidFill>
                  <a:schemeClr val="bg1"/>
                </a:solidFill>
              </a:rPr>
              <a:t>Dataset Splitting</a:t>
            </a:r>
          </a:p>
        </p:txBody>
      </p:sp>
      <p:pic>
        <p:nvPicPr>
          <p:cNvPr id="7" name="Picture 6">
            <a:extLst>
              <a:ext uri="{FF2B5EF4-FFF2-40B4-BE49-F238E27FC236}">
                <a16:creationId xmlns:a16="http://schemas.microsoft.com/office/drawing/2014/main" id="{AE0C2AEB-D535-E95D-5CE3-D587FA9B8D70}"/>
              </a:ext>
            </a:extLst>
          </p:cNvPr>
          <p:cNvPicPr>
            <a:picLocks noChangeAspect="1"/>
          </p:cNvPicPr>
          <p:nvPr/>
        </p:nvPicPr>
        <p:blipFill>
          <a:blip r:embed="rId5"/>
          <a:stretch>
            <a:fillRect/>
          </a:stretch>
        </p:blipFill>
        <p:spPr>
          <a:xfrm>
            <a:off x="2257018" y="1425963"/>
            <a:ext cx="7211431" cy="1362265"/>
          </a:xfrm>
          <a:prstGeom prst="rect">
            <a:avLst/>
          </a:prstGeom>
        </p:spPr>
      </p:pic>
      <p:pic>
        <p:nvPicPr>
          <p:cNvPr id="9" name="Picture 8">
            <a:extLst>
              <a:ext uri="{FF2B5EF4-FFF2-40B4-BE49-F238E27FC236}">
                <a16:creationId xmlns:a16="http://schemas.microsoft.com/office/drawing/2014/main" id="{1FA6B297-81D5-B6CD-BBEF-109931B25C39}"/>
              </a:ext>
            </a:extLst>
          </p:cNvPr>
          <p:cNvPicPr>
            <a:picLocks noChangeAspect="1"/>
          </p:cNvPicPr>
          <p:nvPr/>
        </p:nvPicPr>
        <p:blipFill>
          <a:blip r:embed="rId6"/>
          <a:stretch>
            <a:fillRect/>
          </a:stretch>
        </p:blipFill>
        <p:spPr>
          <a:xfrm>
            <a:off x="2528389" y="3975137"/>
            <a:ext cx="7135221" cy="1333686"/>
          </a:xfrm>
          <a:prstGeom prst="rect">
            <a:avLst/>
          </a:prstGeom>
        </p:spPr>
      </p:pic>
      <p:sp>
        <p:nvSpPr>
          <p:cNvPr id="10" name="TextBox 9">
            <a:extLst>
              <a:ext uri="{FF2B5EF4-FFF2-40B4-BE49-F238E27FC236}">
                <a16:creationId xmlns:a16="http://schemas.microsoft.com/office/drawing/2014/main" id="{FE598C98-C352-F25B-BCD2-F91BFB7A1D52}"/>
              </a:ext>
            </a:extLst>
          </p:cNvPr>
          <p:cNvSpPr txBox="1"/>
          <p:nvPr/>
        </p:nvSpPr>
        <p:spPr>
          <a:xfrm>
            <a:off x="3357464" y="2846345"/>
            <a:ext cx="5477069" cy="369332"/>
          </a:xfrm>
          <a:prstGeom prst="rect">
            <a:avLst/>
          </a:prstGeom>
          <a:noFill/>
        </p:spPr>
        <p:txBody>
          <a:bodyPr wrap="square" rtlCol="0">
            <a:spAutoFit/>
          </a:bodyPr>
          <a:lstStyle/>
          <a:p>
            <a:r>
              <a:rPr lang="en-US"/>
              <a:t>Dataset Ikan Salmon tanpa augmentation images</a:t>
            </a:r>
            <a:endParaRPr lang="en-GB"/>
          </a:p>
        </p:txBody>
      </p:sp>
      <p:sp>
        <p:nvSpPr>
          <p:cNvPr id="11" name="TextBox 10">
            <a:extLst>
              <a:ext uri="{FF2B5EF4-FFF2-40B4-BE49-F238E27FC236}">
                <a16:creationId xmlns:a16="http://schemas.microsoft.com/office/drawing/2014/main" id="{E0CA189F-EEC6-20F1-55F8-CA192A875678}"/>
              </a:ext>
            </a:extLst>
          </p:cNvPr>
          <p:cNvSpPr txBox="1"/>
          <p:nvPr/>
        </p:nvSpPr>
        <p:spPr>
          <a:xfrm>
            <a:off x="3357463" y="5421455"/>
            <a:ext cx="5477069" cy="369332"/>
          </a:xfrm>
          <a:prstGeom prst="rect">
            <a:avLst/>
          </a:prstGeom>
          <a:noFill/>
        </p:spPr>
        <p:txBody>
          <a:bodyPr wrap="square" rtlCol="0">
            <a:spAutoFit/>
          </a:bodyPr>
          <a:lstStyle/>
          <a:p>
            <a:r>
              <a:rPr lang="en-US"/>
              <a:t>Dataset Ikan Salmon dengan Augmentation Images</a:t>
            </a:r>
            <a:endParaRPr lang="en-GB"/>
          </a:p>
        </p:txBody>
      </p:sp>
    </p:spTree>
    <p:extLst>
      <p:ext uri="{BB962C8B-B14F-4D97-AF65-F5344CB8AC3E}">
        <p14:creationId xmlns:p14="http://schemas.microsoft.com/office/powerpoint/2010/main" val="576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419442" y="215239"/>
            <a:ext cx="6652690" cy="494900"/>
          </a:xfrm>
          <a:prstGeom prst="round1Rect">
            <a:avLst>
              <a:gd name="adj" fmla="val 0"/>
            </a:avLst>
          </a:prstGeom>
          <a:solidFill>
            <a:srgbClr val="263B92"/>
          </a:solidFill>
        </p:spPr>
        <p:txBody>
          <a:bodyPr anchor="ctr">
            <a:normAutofit fontScale="77500" lnSpcReduction="20000"/>
          </a:bodyPr>
          <a:lstStyle/>
          <a:p>
            <a:pPr marL="0" indent="0">
              <a:buNone/>
            </a:pPr>
            <a:r>
              <a:rPr lang="en-ID">
                <a:solidFill>
                  <a:schemeClr val="bg1"/>
                </a:solidFill>
              </a:rPr>
              <a:t>Langkah kerja dari deteksi penyakit ikan salmon</a:t>
            </a:r>
            <a:endParaRPr lang="en-US">
              <a:solidFill>
                <a:schemeClr val="bg1"/>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5</a:t>
            </a:r>
            <a:endParaRPr lang="en-US" sz="1600" dirty="0">
              <a:solidFill>
                <a:srgbClr val="021689"/>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BAE9F0C5-AEEE-2795-CA52-60B28CC630A5}"/>
              </a:ext>
            </a:extLst>
          </p:cNvPr>
          <p:cNvPicPr>
            <a:picLocks noChangeAspect="1"/>
          </p:cNvPicPr>
          <p:nvPr/>
        </p:nvPicPr>
        <p:blipFill>
          <a:blip r:embed="rId5"/>
          <a:stretch>
            <a:fillRect/>
          </a:stretch>
        </p:blipFill>
        <p:spPr>
          <a:xfrm>
            <a:off x="671017" y="816808"/>
            <a:ext cx="5810805" cy="5984353"/>
          </a:xfrm>
          <a:prstGeom prst="rect">
            <a:avLst/>
          </a:prstGeom>
        </p:spPr>
      </p:pic>
      <p:sp>
        <p:nvSpPr>
          <p:cNvPr id="6" name="TextBox 5">
            <a:extLst>
              <a:ext uri="{FF2B5EF4-FFF2-40B4-BE49-F238E27FC236}">
                <a16:creationId xmlns:a16="http://schemas.microsoft.com/office/drawing/2014/main" id="{5ABAE83A-53F0-92F6-4A94-2950064E9286}"/>
              </a:ext>
            </a:extLst>
          </p:cNvPr>
          <p:cNvSpPr txBox="1"/>
          <p:nvPr/>
        </p:nvSpPr>
        <p:spPr>
          <a:xfrm>
            <a:off x="6733397" y="816809"/>
            <a:ext cx="5084746" cy="5632311"/>
          </a:xfrm>
          <a:prstGeom prst="rect">
            <a:avLst/>
          </a:prstGeom>
          <a:noFill/>
          <a:ln w="3175">
            <a:noFill/>
          </a:ln>
        </p:spPr>
        <p:txBody>
          <a:bodyPr wrap="square" rtlCol="0">
            <a:spAutoFit/>
          </a:bodyPr>
          <a:lstStyle/>
          <a:p>
            <a:pPr marL="457200" indent="-457200" algn="just">
              <a:buFont typeface="+mj-lt"/>
              <a:buAutoNum type="arabicPeriod"/>
            </a:pPr>
            <a:r>
              <a:rPr lang="en-US" i="1">
                <a:latin typeface="Arial" panose="020B0604020202020204" pitchFamily="34" charset="0"/>
                <a:cs typeface="Arial" panose="020B0604020202020204" pitchFamily="34" charset="0"/>
              </a:rPr>
              <a:t>Magnification and Resizing Images </a:t>
            </a:r>
            <a:r>
              <a:rPr lang="en-US">
                <a:latin typeface="Arial" panose="020B0604020202020204" pitchFamily="34" charset="0"/>
                <a:cs typeface="Arial" panose="020B0604020202020204" pitchFamily="34" charset="0"/>
              </a:rPr>
              <a:t>merubah ukuran gambar menggunakan metode Cubic Splines Interpolation</a:t>
            </a:r>
          </a:p>
          <a:p>
            <a:pPr marL="457200" indent="-457200" algn="just">
              <a:buFont typeface="+mj-lt"/>
              <a:buAutoNum type="arabicPeriod"/>
            </a:pPr>
            <a:endParaRPr lang="en-US">
              <a:latin typeface="Arial" panose="020B0604020202020204" pitchFamily="34" charset="0"/>
              <a:cs typeface="Arial" panose="020B0604020202020204" pitchFamily="34" charset="0"/>
            </a:endParaRPr>
          </a:p>
          <a:p>
            <a:pPr marL="457200" indent="-457200" algn="just">
              <a:buFont typeface="+mj-lt"/>
              <a:buAutoNum type="arabicPeriod"/>
            </a:pPr>
            <a:r>
              <a:rPr lang="en-US" i="1">
                <a:latin typeface="Arial" panose="020B0604020202020204" pitchFamily="34" charset="0"/>
                <a:cs typeface="Arial" panose="020B0604020202020204" pitchFamily="34" charset="0"/>
              </a:rPr>
              <a:t>Contrast Enhancement </a:t>
            </a:r>
            <a:r>
              <a:rPr lang="en-US">
                <a:latin typeface="Arial" panose="020B0604020202020204" pitchFamily="34" charset="0"/>
                <a:cs typeface="Arial" panose="020B0604020202020204" pitchFamily="34" charset="0"/>
              </a:rPr>
              <a:t>digunakan untuk meningkatkan kualitas gambar</a:t>
            </a:r>
          </a:p>
          <a:p>
            <a:pPr marL="457200" indent="-457200" algn="just">
              <a:buFont typeface="+mj-lt"/>
              <a:buAutoNum type="arabicPeriod"/>
            </a:pPr>
            <a:endParaRPr lang="en-US">
              <a:latin typeface="Arial" panose="020B0604020202020204" pitchFamily="34" charset="0"/>
              <a:cs typeface="Arial" panose="020B0604020202020204" pitchFamily="34" charset="0"/>
            </a:endParaRPr>
          </a:p>
          <a:p>
            <a:pPr marL="457200" indent="-457200" algn="just">
              <a:buFont typeface="+mj-lt"/>
              <a:buAutoNum type="arabicPeriod"/>
            </a:pPr>
            <a:r>
              <a:rPr lang="en-US" i="1">
                <a:latin typeface="Arial" panose="020B0604020202020204" pitchFamily="34" charset="0"/>
                <a:cs typeface="Arial" panose="020B0604020202020204" pitchFamily="34" charset="0"/>
              </a:rPr>
              <a:t>Color Space Conversion </a:t>
            </a:r>
            <a:r>
              <a:rPr lang="en-US">
                <a:latin typeface="Arial" panose="020B0604020202020204" pitchFamily="34" charset="0"/>
                <a:cs typeface="Arial" panose="020B0604020202020204" pitchFamily="34" charset="0"/>
              </a:rPr>
              <a:t>adalah proses mengubah ruang warna dari satu ruang warna ke ruang warna lainnya. Misal, untuk segmentasi ikan salmon yang sakit, ruang warna RGB dapat digunakan untuk membedakan antara ikan salmon yang sehat dan ikan salmon yang sakit berdasarkan warna kulitnya</a:t>
            </a:r>
          </a:p>
          <a:p>
            <a:pPr marL="457200" indent="-457200" algn="just">
              <a:buFont typeface="+mj-lt"/>
              <a:buAutoNum type="arabicPeriod"/>
            </a:pPr>
            <a:endParaRPr lang="en-US">
              <a:latin typeface="Arial" panose="020B0604020202020204" pitchFamily="34" charset="0"/>
              <a:cs typeface="Arial" panose="020B0604020202020204" pitchFamily="34" charset="0"/>
            </a:endParaRPr>
          </a:p>
          <a:p>
            <a:pPr marL="457200" indent="-457200" algn="just">
              <a:buFont typeface="+mj-lt"/>
              <a:buAutoNum type="arabicPeriod"/>
            </a:pPr>
            <a:r>
              <a:rPr lang="en-US" i="1">
                <a:latin typeface="Arial" panose="020B0604020202020204" pitchFamily="34" charset="0"/>
                <a:cs typeface="Arial" panose="020B0604020202020204" pitchFamily="34" charset="0"/>
              </a:rPr>
              <a:t>Image Segmentation </a:t>
            </a:r>
            <a:r>
              <a:rPr lang="en-US">
                <a:latin typeface="Arial" panose="020B0604020202020204" pitchFamily="34" charset="0"/>
                <a:cs typeface="Arial" panose="020B0604020202020204" pitchFamily="34" charset="0"/>
              </a:rPr>
              <a:t>: Gambar hasil konversi kemudian disegmentasi dengan menggunakan teknik </a:t>
            </a:r>
            <a:r>
              <a:rPr lang="en-US" i="1">
                <a:latin typeface="Arial" panose="020B0604020202020204" pitchFamily="34" charset="0"/>
                <a:cs typeface="Arial" panose="020B0604020202020204" pitchFamily="34" charset="0"/>
              </a:rPr>
              <a:t>k-means clustering </a:t>
            </a:r>
            <a:r>
              <a:rPr lang="en-US">
                <a:latin typeface="Arial" panose="020B0604020202020204" pitchFamily="34" charset="0"/>
                <a:cs typeface="Arial" panose="020B0604020202020204" pitchFamily="34" charset="0"/>
              </a:rPr>
              <a:t>menjadi beberapa wilayah</a:t>
            </a:r>
          </a:p>
        </p:txBody>
      </p:sp>
    </p:spTree>
    <p:extLst>
      <p:ext uri="{BB962C8B-B14F-4D97-AF65-F5344CB8AC3E}">
        <p14:creationId xmlns:p14="http://schemas.microsoft.com/office/powerpoint/2010/main" val="4851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419442" y="215239"/>
            <a:ext cx="6652690" cy="494900"/>
          </a:xfrm>
          <a:prstGeom prst="round1Rect">
            <a:avLst>
              <a:gd name="adj" fmla="val 0"/>
            </a:avLst>
          </a:prstGeom>
          <a:solidFill>
            <a:srgbClr val="263B92"/>
          </a:solidFill>
        </p:spPr>
        <p:txBody>
          <a:bodyPr anchor="ctr">
            <a:normAutofit fontScale="77500" lnSpcReduction="20000"/>
          </a:bodyPr>
          <a:lstStyle/>
          <a:p>
            <a:pPr marL="0" indent="0">
              <a:buNone/>
            </a:pPr>
            <a:r>
              <a:rPr lang="en-ID">
                <a:solidFill>
                  <a:schemeClr val="bg1"/>
                </a:solidFill>
              </a:rPr>
              <a:t>Langkah kerja dari deteksi penyakit ikan salmon</a:t>
            </a:r>
            <a:endParaRPr lang="en-US">
              <a:solidFill>
                <a:schemeClr val="bg1"/>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6</a:t>
            </a:r>
            <a:endParaRPr lang="en-US" sz="1600" dirty="0">
              <a:solidFill>
                <a:srgbClr val="021689"/>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BAE9F0C5-AEEE-2795-CA52-60B28CC630A5}"/>
              </a:ext>
            </a:extLst>
          </p:cNvPr>
          <p:cNvPicPr>
            <a:picLocks noChangeAspect="1"/>
          </p:cNvPicPr>
          <p:nvPr/>
        </p:nvPicPr>
        <p:blipFill>
          <a:blip r:embed="rId5"/>
          <a:stretch>
            <a:fillRect/>
          </a:stretch>
        </p:blipFill>
        <p:spPr>
          <a:xfrm>
            <a:off x="671017" y="816808"/>
            <a:ext cx="5810805" cy="5984353"/>
          </a:xfrm>
          <a:prstGeom prst="rect">
            <a:avLst/>
          </a:prstGeom>
        </p:spPr>
      </p:pic>
      <p:sp>
        <p:nvSpPr>
          <p:cNvPr id="6" name="TextBox 5">
            <a:extLst>
              <a:ext uri="{FF2B5EF4-FFF2-40B4-BE49-F238E27FC236}">
                <a16:creationId xmlns:a16="http://schemas.microsoft.com/office/drawing/2014/main" id="{5ABAE83A-53F0-92F6-4A94-2950064E9286}"/>
              </a:ext>
            </a:extLst>
          </p:cNvPr>
          <p:cNvSpPr txBox="1"/>
          <p:nvPr/>
        </p:nvSpPr>
        <p:spPr>
          <a:xfrm>
            <a:off x="6733397" y="816809"/>
            <a:ext cx="5084746" cy="3970318"/>
          </a:xfrm>
          <a:prstGeom prst="rect">
            <a:avLst/>
          </a:prstGeom>
          <a:noFill/>
          <a:ln w="3175">
            <a:noFill/>
          </a:ln>
        </p:spPr>
        <p:txBody>
          <a:bodyPr wrap="square" rtlCol="0">
            <a:spAutoFit/>
          </a:bodyPr>
          <a:lstStyle/>
          <a:p>
            <a:pPr marL="457200" indent="-457200" algn="just">
              <a:buFont typeface="+mj-lt"/>
              <a:buAutoNum type="arabicPeriod" startAt="5"/>
            </a:pPr>
            <a:r>
              <a:rPr lang="en-US" i="1">
                <a:latin typeface="Arial" panose="020B0604020202020204" pitchFamily="34" charset="0"/>
                <a:cs typeface="Arial" panose="020B0604020202020204" pitchFamily="34" charset="0"/>
              </a:rPr>
              <a:t>Feature Extraction </a:t>
            </a:r>
            <a:r>
              <a:rPr lang="en-US">
                <a:latin typeface="Arial" panose="020B0604020202020204" pitchFamily="34" charset="0"/>
                <a:cs typeface="Arial" panose="020B0604020202020204" pitchFamily="34" charset="0"/>
              </a:rPr>
              <a:t>menggunakan  Teknik berbasis statistik dan metode</a:t>
            </a:r>
            <a:r>
              <a:rPr lang="en-US" i="1">
                <a:latin typeface="Arial" panose="020B0604020202020204" pitchFamily="34" charset="0"/>
                <a:cs typeface="Arial" panose="020B0604020202020204" pitchFamily="34" charset="0"/>
              </a:rPr>
              <a:t> Gray Level Co-occurrence Matrix (GLCM) </a:t>
            </a:r>
            <a:r>
              <a:rPr lang="en-US">
                <a:latin typeface="Arial" panose="020B0604020202020204" pitchFamily="34" charset="0"/>
                <a:cs typeface="Arial" panose="020B0604020202020204" pitchFamily="34" charset="0"/>
              </a:rPr>
              <a:t>yakni untuk mengekstrak fitur tekstur dari citra ikan salmon</a:t>
            </a:r>
          </a:p>
          <a:p>
            <a:pPr marL="457200" indent="-457200" algn="just">
              <a:buFont typeface="+mj-lt"/>
              <a:buAutoNum type="arabicPeriod" startAt="5"/>
            </a:pPr>
            <a:endParaRPr lang="en-US">
              <a:latin typeface="Arial" panose="020B0604020202020204" pitchFamily="34" charset="0"/>
              <a:cs typeface="Arial" panose="020B0604020202020204" pitchFamily="34" charset="0"/>
            </a:endParaRPr>
          </a:p>
          <a:p>
            <a:pPr marL="457200" indent="-457200" algn="just">
              <a:buFont typeface="+mj-lt"/>
              <a:buAutoNum type="arabicPeriod" startAt="5"/>
            </a:pPr>
            <a:r>
              <a:rPr lang="en-US" i="1">
                <a:latin typeface="Arial" panose="020B0604020202020204" pitchFamily="34" charset="0"/>
                <a:cs typeface="Arial" panose="020B0604020202020204" pitchFamily="34" charset="0"/>
              </a:rPr>
              <a:t>SVM : </a:t>
            </a:r>
            <a:r>
              <a:rPr lang="en-US">
                <a:latin typeface="Arial" panose="020B0604020202020204" pitchFamily="34" charset="0"/>
                <a:cs typeface="Arial" panose="020B0604020202020204" pitchFamily="34" charset="0"/>
              </a:rPr>
              <a:t>pada penelitian ini, Algoritma ini digunakan untuk klasifikasi, yakni menemukan hyperplane untuk memisahkan dua kelas data sehingga semua titik data dari satu kelas berada di satu sisi hyperplane, dan semua titik data dari kelas lainnya berada di sisi lain hyperplane</a:t>
            </a:r>
          </a:p>
          <a:p>
            <a:pPr marL="457200" indent="-457200" algn="just">
              <a:buFont typeface="+mj-lt"/>
              <a:buAutoNum type="arabicPeriod" startAt="5"/>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261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hlinkClick r:id="" action="ppaction://hlinkshowjump?jump=firstslide" highlightClick="1"/>
          </p:cNvPr>
          <p:cNvSpPr>
            <a:spLocks noGrp="1"/>
          </p:cNvSpPr>
          <p:nvPr>
            <p:ph idx="1"/>
          </p:nvPr>
        </p:nvSpPr>
        <p:spPr>
          <a:xfrm>
            <a:off x="559399" y="279599"/>
            <a:ext cx="5864549" cy="537209"/>
          </a:xfrm>
          <a:prstGeom prst="round1Rect">
            <a:avLst>
              <a:gd name="adj" fmla="val 0"/>
            </a:avLst>
          </a:prstGeom>
          <a:solidFill>
            <a:srgbClr val="263B92"/>
          </a:solidFill>
        </p:spPr>
        <p:txBody>
          <a:bodyPr anchor="ctr">
            <a:normAutofit/>
          </a:bodyPr>
          <a:lstStyle/>
          <a:p>
            <a:pPr marL="0" indent="0">
              <a:buNone/>
            </a:pPr>
            <a:r>
              <a:rPr lang="en-ID">
                <a:solidFill>
                  <a:schemeClr val="bg1"/>
                </a:solidFill>
              </a:rPr>
              <a:t>Feature Extraction</a:t>
            </a:r>
            <a:endParaRPr lang="en-US">
              <a:solidFill>
                <a:schemeClr val="bg1"/>
              </a:solidFill>
            </a:endParaRPr>
          </a:p>
        </p:txBody>
      </p:sp>
      <p:pic>
        <p:nvPicPr>
          <p:cNvPr id="4" name="Graphic 13">
            <a:extLst>
              <a:ext uri="{FF2B5EF4-FFF2-40B4-BE49-F238E27FC236}">
                <a16:creationId xmlns:a16="http://schemas.microsoft.com/office/drawing/2014/main" id="{608B0327-7718-4DAA-BFC1-6381E679D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2107096"/>
            <a:ext cx="442302" cy="476125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360" y="272389"/>
            <a:ext cx="2079783" cy="544420"/>
          </a:xfrm>
          <a:prstGeom prst="rect">
            <a:avLst/>
          </a:prstGeom>
        </p:spPr>
      </p:pic>
      <p:sp>
        <p:nvSpPr>
          <p:cNvPr id="15" name="Subtitle 2">
            <a:extLst>
              <a:ext uri="{FF2B5EF4-FFF2-40B4-BE49-F238E27FC236}">
                <a16:creationId xmlns:a16="http://schemas.microsoft.com/office/drawing/2014/main" id="{5D359CFD-BE70-C0C7-CEB2-44D233C10C64}"/>
              </a:ext>
            </a:extLst>
          </p:cNvPr>
          <p:cNvSpPr txBox="1">
            <a:spLocks/>
          </p:cNvSpPr>
          <p:nvPr/>
        </p:nvSpPr>
        <p:spPr>
          <a:xfrm>
            <a:off x="11588584" y="6459121"/>
            <a:ext cx="603415" cy="398879"/>
          </a:xfrm>
          <a:prstGeom prst="rect">
            <a:avLst/>
          </a:prstGeom>
          <a:solidFill>
            <a:srgbClr val="83C6FC"/>
          </a:solidFill>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1600">
                <a:solidFill>
                  <a:srgbClr val="021689"/>
                </a:solidFill>
                <a:latin typeface="Arial" charset="0"/>
                <a:ea typeface="Arial" charset="0"/>
                <a:cs typeface="Arial" charset="0"/>
              </a:rPr>
              <a:t>7</a:t>
            </a:r>
            <a:endParaRPr lang="en-US" sz="1600" dirty="0">
              <a:solidFill>
                <a:srgbClr val="021689"/>
              </a:solidFill>
              <a:latin typeface="Arial" charset="0"/>
              <a:ea typeface="Arial" charset="0"/>
              <a:cs typeface="Arial" charset="0"/>
            </a:endParaRPr>
          </a:p>
        </p:txBody>
      </p:sp>
      <p:sp>
        <p:nvSpPr>
          <p:cNvPr id="7" name="TextBox 6">
            <a:extLst>
              <a:ext uri="{FF2B5EF4-FFF2-40B4-BE49-F238E27FC236}">
                <a16:creationId xmlns:a16="http://schemas.microsoft.com/office/drawing/2014/main" id="{92B8BCFD-F841-0ACD-C2DF-5C25242A1AB5}"/>
              </a:ext>
            </a:extLst>
          </p:cNvPr>
          <p:cNvSpPr txBox="1"/>
          <p:nvPr/>
        </p:nvSpPr>
        <p:spPr>
          <a:xfrm>
            <a:off x="490527" y="1580405"/>
            <a:ext cx="11398701" cy="2308324"/>
          </a:xfrm>
          <a:prstGeom prst="rect">
            <a:avLst/>
          </a:prstGeom>
          <a:noFill/>
          <a:ln w="3175">
            <a:noFill/>
          </a:ln>
        </p:spPr>
        <p:txBody>
          <a:bodyPr wrap="square" rtlCol="0">
            <a:spAutoFit/>
          </a:bodyPr>
          <a:lstStyle/>
          <a:p>
            <a:pPr marL="285750" indent="-285750" algn="just">
              <a:buFont typeface="Wingdings" panose="05000000000000000000" pitchFamily="2" charset="2"/>
              <a:buChar char="q"/>
            </a:pPr>
            <a:r>
              <a:rPr lang="en-US">
                <a:latin typeface="Arial" panose="020B0604020202020204" pitchFamily="34" charset="0"/>
                <a:cs typeface="Arial" panose="020B0604020202020204" pitchFamily="34" charset="0"/>
              </a:rPr>
              <a:t>Pada penelitian ini menggunakan 2 metode, statistical feature dan </a:t>
            </a:r>
            <a:r>
              <a:rPr lang="en-ID">
                <a:latin typeface="Arial" panose="020B0604020202020204" pitchFamily="34" charset="0"/>
                <a:cs typeface="Arial" panose="020B0604020202020204" pitchFamily="34" charset="0"/>
              </a:rPr>
              <a:t>Gray Level Co-occurrence Matrix (GLCM)</a:t>
            </a:r>
          </a:p>
          <a:p>
            <a:pPr marL="285750" indent="-285750" algn="just">
              <a:buFont typeface="Wingdings" panose="05000000000000000000" pitchFamily="2" charset="2"/>
              <a:buChar char="q"/>
            </a:pPr>
            <a:endParaRPr lang="en-ID">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D">
                <a:latin typeface="Arial" panose="020B0604020202020204" pitchFamily="34" charset="0"/>
                <a:cs typeface="Arial" panose="020B0604020202020204" pitchFamily="34" charset="0"/>
              </a:rPr>
              <a:t>Statistical feature menggunakan fungsi diantaranya adalah mean, standar deviasi, varians, kurtosis dan skewness</a:t>
            </a:r>
          </a:p>
          <a:p>
            <a:pPr marL="285750" indent="-285750" algn="just">
              <a:buFont typeface="Wingdings" panose="05000000000000000000" pitchFamily="2" charset="2"/>
              <a:buChar char="q"/>
            </a:pPr>
            <a:endParaRPr lang="en-ID">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q"/>
            </a:pPr>
            <a:r>
              <a:rPr lang="en-ID">
                <a:latin typeface="Arial" panose="020B0604020202020204" pitchFamily="34" charset="0"/>
                <a:cs typeface="Arial" panose="020B0604020202020204" pitchFamily="34" charset="0"/>
              </a:rPr>
              <a:t>Pada penelitian ini menggunakan 5 (lima) GLCM feature, yakni Contrast (C), Correlation (</a:t>
            </a:r>
            <a:r>
              <a:rPr lang="el-GR">
                <a:latin typeface="Arial" panose="020B0604020202020204" pitchFamily="34" charset="0"/>
                <a:cs typeface="Arial" panose="020B0604020202020204" pitchFamily="34" charset="0"/>
              </a:rPr>
              <a:t>χ</a:t>
            </a:r>
            <a:r>
              <a:rPr lang="en-US">
                <a:latin typeface="Arial" panose="020B0604020202020204" pitchFamily="34" charset="0"/>
                <a:cs typeface="Arial" panose="020B0604020202020204" pitchFamily="34" charset="0"/>
              </a:rPr>
              <a:t>), energy (</a:t>
            </a:r>
            <a:r>
              <a:rPr lang="el-GR">
                <a:latin typeface="Arial" panose="020B0604020202020204" pitchFamily="34" charset="0"/>
                <a:cs typeface="Arial" panose="020B0604020202020204" pitchFamily="34" charset="0"/>
              </a:rPr>
              <a:t>ζ</a:t>
            </a:r>
            <a:r>
              <a:rPr lang="en-US">
                <a:latin typeface="Arial" panose="020B0604020202020204" pitchFamily="34" charset="0"/>
                <a:cs typeface="Arial" panose="020B0604020202020204" pitchFamily="34" charset="0"/>
              </a:rPr>
              <a:t>), entropy (∆) dan homogeneity (ƺ)</a:t>
            </a:r>
          </a:p>
        </p:txBody>
      </p:sp>
    </p:spTree>
    <p:extLst>
      <p:ext uri="{BB962C8B-B14F-4D97-AF65-F5344CB8AC3E}">
        <p14:creationId xmlns:p14="http://schemas.microsoft.com/office/powerpoint/2010/main" val="2482931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2595</TotalTime>
  <Words>946</Words>
  <Application>Microsoft Office PowerPoint</Application>
  <PresentationFormat>Widescreen</PresentationFormat>
  <Paragraphs>107</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Tahoma</vt:lpstr>
      <vt:lpstr>Wingdings</vt:lpstr>
      <vt:lpstr>Office Theme</vt:lpstr>
      <vt:lpstr>Custom Design</vt:lpstr>
      <vt:lpstr>Fish Disease Detection Using Image  Based Machine Learning Technique in Aquaculture  (DOI：https://doi.org/10.1016/j.jksuci.2021.05.003)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IPB University Presentation Template</dc:title>
  <dc:creator>Microsoft Office User</dc:creator>
  <cp:lastModifiedBy>keu.pusdik</cp:lastModifiedBy>
  <cp:revision>46</cp:revision>
  <cp:lastPrinted>2023-09-28T19:41:54Z</cp:lastPrinted>
  <dcterms:created xsi:type="dcterms:W3CDTF">2019-07-11T07:04:53Z</dcterms:created>
  <dcterms:modified xsi:type="dcterms:W3CDTF">2023-10-16T01:38:04Z</dcterms:modified>
</cp:coreProperties>
</file>